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257" r:id="rId3"/>
    <p:sldId id="609" r:id="rId4"/>
    <p:sldId id="620" r:id="rId5"/>
    <p:sldId id="615" r:id="rId6"/>
    <p:sldId id="616" r:id="rId7"/>
    <p:sldId id="617" r:id="rId8"/>
    <p:sldId id="618" r:id="rId9"/>
    <p:sldId id="621" r:id="rId10"/>
    <p:sldId id="623" r:id="rId11"/>
    <p:sldId id="624" r:id="rId12"/>
    <p:sldId id="625" r:id="rId13"/>
    <p:sldId id="626" r:id="rId14"/>
    <p:sldId id="627" r:id="rId15"/>
    <p:sldId id="628" r:id="rId16"/>
    <p:sldId id="629" r:id="rId17"/>
    <p:sldId id="630" r:id="rId18"/>
    <p:sldId id="631" r:id="rId19"/>
    <p:sldId id="632" r:id="rId20"/>
    <p:sldId id="633" r:id="rId21"/>
    <p:sldId id="634" r:id="rId22"/>
    <p:sldId id="635" r:id="rId23"/>
    <p:sldId id="636" r:id="rId24"/>
    <p:sldId id="637" r:id="rId25"/>
    <p:sldId id="638" r:id="rId26"/>
    <p:sldId id="639" r:id="rId27"/>
    <p:sldId id="640" r:id="rId28"/>
    <p:sldId id="641" r:id="rId29"/>
    <p:sldId id="661" r:id="rId30"/>
    <p:sldId id="642" r:id="rId31"/>
    <p:sldId id="660" r:id="rId32"/>
    <p:sldId id="649" r:id="rId33"/>
    <p:sldId id="650" r:id="rId34"/>
    <p:sldId id="651" r:id="rId35"/>
    <p:sldId id="652" r:id="rId36"/>
    <p:sldId id="653" r:id="rId37"/>
    <p:sldId id="654" r:id="rId38"/>
    <p:sldId id="656" r:id="rId39"/>
    <p:sldId id="657" r:id="rId40"/>
    <p:sldId id="648" r:id="rId41"/>
    <p:sldId id="658" r:id="rId42"/>
    <p:sldId id="659" r:id="rId4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snapToGrid="0">
      <p:cViewPr varScale="1">
        <p:scale>
          <a:sx n="80" d="100"/>
          <a:sy n="80" d="100"/>
        </p:scale>
        <p:origin x="4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00AFDFB3-248D-4107-85EC-D63F56CFC7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a:extLst>
              <a:ext uri="{FF2B5EF4-FFF2-40B4-BE49-F238E27FC236}">
                <a16:creationId xmlns:a16="http://schemas.microsoft.com/office/drawing/2014/main" id="{5BE2617D-6627-4CFF-85B6-0F7B7BC1C0B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FB4C65C-3CF3-4468-80E6-07C4DB00BA6C}" type="datetimeFigureOut">
              <a:rPr lang="fr-BE" smtClean="0"/>
              <a:t>12-12-19</a:t>
            </a:fld>
            <a:endParaRPr lang="fr-BE"/>
          </a:p>
        </p:txBody>
      </p:sp>
      <p:sp>
        <p:nvSpPr>
          <p:cNvPr id="4" name="Espace réservé du pied de page 3">
            <a:extLst>
              <a:ext uri="{FF2B5EF4-FFF2-40B4-BE49-F238E27FC236}">
                <a16:creationId xmlns:a16="http://schemas.microsoft.com/office/drawing/2014/main" id="{149A27DA-83D0-4567-A29E-FC9E2DBD16F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fr-FR"/>
              <a:t>CBCEC - CSA - 13 décembre 2019</a:t>
            </a:r>
            <a:endParaRPr lang="fr-BE"/>
          </a:p>
        </p:txBody>
      </p:sp>
      <p:sp>
        <p:nvSpPr>
          <p:cNvPr id="5" name="Espace réservé du numéro de diapositive 4">
            <a:extLst>
              <a:ext uri="{FF2B5EF4-FFF2-40B4-BE49-F238E27FC236}">
                <a16:creationId xmlns:a16="http://schemas.microsoft.com/office/drawing/2014/main" id="{122D5559-6405-418A-B028-94BB1EB9E9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5796F10-5F99-48EA-AAB6-B4F3841B1968}" type="slidenum">
              <a:rPr lang="fr-BE" smtClean="0"/>
              <a:t>‹N°›</a:t>
            </a:fld>
            <a:endParaRPr lang="fr-BE"/>
          </a:p>
        </p:txBody>
      </p:sp>
    </p:spTree>
    <p:extLst>
      <p:ext uri="{BB962C8B-B14F-4D97-AF65-F5344CB8AC3E}">
        <p14:creationId xmlns:p14="http://schemas.microsoft.com/office/powerpoint/2010/main" val="396009441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9D5BAC-3A31-4096-8DF3-A32A39FB57D9}" type="datetimeFigureOut">
              <a:rPr lang="fr-BE" smtClean="0"/>
              <a:t>12-12-19</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fr-FR"/>
              <a:t>CBCEC - CSA - 13 décembre 2019</a:t>
            </a:r>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110C2-5FDB-49CC-A4F4-628045E03F4F}" type="slidenum">
              <a:rPr lang="fr-BE" smtClean="0"/>
              <a:t>‹N°›</a:t>
            </a:fld>
            <a:endParaRPr lang="fr-BE"/>
          </a:p>
        </p:txBody>
      </p:sp>
    </p:spTree>
    <p:extLst>
      <p:ext uri="{BB962C8B-B14F-4D97-AF65-F5344CB8AC3E}">
        <p14:creationId xmlns:p14="http://schemas.microsoft.com/office/powerpoint/2010/main" val="2847345283"/>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BFBB70C5-05EA-46CA-89F8-B65B5037CB53}"/>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8055052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12</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C6D0F478-78DD-4924-9335-3656D8FA887E}"/>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89483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13</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EDF3E2D3-EB64-4478-B9AF-310AC787B8FE}"/>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203866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14</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24211C5A-0B43-4973-A672-F85D5CB4BFC6}"/>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903868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15</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70817E2A-D960-43EB-B076-9B85FDA681F6}"/>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208251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16</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1B72214A-1105-4383-A476-4A85DE952C0F}"/>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998908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17</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D79B264B-9FCD-4EB2-9126-FDEFBDC4BC53}"/>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932097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18</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9172FE57-899D-4D4E-8680-7B9B836BD0FE}"/>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9940174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19</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C369BC4B-8728-4B27-A9ED-A6BC1FE1C21C}"/>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355564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20</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7C85B42C-E3B2-4726-BEFF-FFA53E9CDB59}"/>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2042775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21</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14166FF6-826E-4803-A9AF-BAC18CCBDACD}"/>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655972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4</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13356D6F-F31F-404A-8334-941C89AB2CF7}"/>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9876366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22</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8B477988-2209-4D86-ACA4-6C322E8423DF}"/>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5463215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23</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BDC3E26E-5736-428B-B7B7-43B1A33C0D52}"/>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3822945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24</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F309DF06-97A6-4D2B-A2C4-D5C5547ECFF0}"/>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5126688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25</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5E9D62F4-8BA6-4D42-B62F-2867CFE9D84C}"/>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7743021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26</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AB9C0302-D02F-4950-8615-7437D089446A}"/>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8866723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27</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15BD0A4A-1E6F-4290-91C8-31E1024376EC}"/>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9763950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28</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F0D13027-93BE-4161-8930-CADADFF86010}"/>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3868835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29</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F747B1B0-D972-462A-8B5C-5EADCC9DF448}"/>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2980207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30</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F747B1B0-D972-462A-8B5C-5EADCC9DF448}"/>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5320797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31</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F747B1B0-D972-462A-8B5C-5EADCC9DF448}"/>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60293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5</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30A5DCCC-2BF4-45CA-967D-4E853949718D}"/>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8978612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32</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11FF11C6-A71C-4852-BBB5-4EFDC05E6965}"/>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2321163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33</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5EEF2EF8-A1D2-444A-BAFD-F4AD2AA23F85}"/>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40527856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34</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106C25B1-4759-44F3-98D9-F5E9EC0DFEC5}"/>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7842065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35</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173D38E0-B4CC-46DF-B588-F090E4462DAA}"/>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24111790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36</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B4A5F2C5-D2FC-44F5-8BE4-321DADE78E29}"/>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844794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37</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D4B153F6-C1A1-4BE4-8C8D-0DC8F4BF7E9D}"/>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38034035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38</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781142E4-6F0B-4D18-8767-DDA8EF639F50}"/>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23431589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39</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D83E2BBE-3C3A-47B3-BBAB-04E6136A7F3C}"/>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5168025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40</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84D716BB-ACCD-4C29-84E4-2F3D2E7FCC13}"/>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8550798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41</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84D716BB-ACCD-4C29-84E4-2F3D2E7FCC13}"/>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4174245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6</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829F6D07-63E7-4F4E-9046-54A450C70236}"/>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34060690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42</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84D716BB-ACCD-4C29-84E4-2F3D2E7FCC13}"/>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4066307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7</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830E0CF0-1E67-4D06-95A5-07F548413838}"/>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270491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8</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70441CAC-9A6B-403B-9E1E-954A79156ABA}"/>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929183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9</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88C92BE3-6D01-4F79-A5DC-7AF70A390032}"/>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3631615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10</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423FD966-974D-403E-B6F1-81F557BD47F9}"/>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689097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ln/>
        </p:spPr>
      </p:sp>
      <p:sp>
        <p:nvSpPr>
          <p:cNvPr id="11267" name="Espace réservé des commentaires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BE" altLang="fr-FR"/>
          </a:p>
        </p:txBody>
      </p:sp>
      <p:sp>
        <p:nvSpPr>
          <p:cNvPr id="11268" name="Espace réservé du numéro de diapositive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127" eaLnBrk="0" hangingPunct="0">
              <a:defRPr sz="1600">
                <a:solidFill>
                  <a:schemeClr val="tx1"/>
                </a:solidFill>
                <a:latin typeface="Arial" pitchFamily="34" charset="0"/>
                <a:ea typeface="MS PGothic" pitchFamily="34" charset="-128"/>
              </a:defRPr>
            </a:lvl1pPr>
            <a:lvl2pPr marL="741441" indent="-285169" defTabSz="914127" eaLnBrk="0" hangingPunct="0">
              <a:defRPr sz="1600">
                <a:solidFill>
                  <a:schemeClr val="tx1"/>
                </a:solidFill>
                <a:latin typeface="Arial" pitchFamily="34" charset="0"/>
                <a:ea typeface="MS PGothic" pitchFamily="34" charset="-128"/>
              </a:defRPr>
            </a:lvl2pPr>
            <a:lvl3pPr marL="1140680" indent="-228136" defTabSz="914127" eaLnBrk="0" hangingPunct="0">
              <a:defRPr sz="1600">
                <a:solidFill>
                  <a:schemeClr val="tx1"/>
                </a:solidFill>
                <a:latin typeface="Arial" pitchFamily="34" charset="0"/>
                <a:ea typeface="MS PGothic" pitchFamily="34" charset="-128"/>
              </a:defRPr>
            </a:lvl3pPr>
            <a:lvl4pPr marL="1596952" indent="-228136" defTabSz="914127" eaLnBrk="0" hangingPunct="0">
              <a:defRPr sz="1600">
                <a:solidFill>
                  <a:schemeClr val="tx1"/>
                </a:solidFill>
                <a:latin typeface="Arial" pitchFamily="34" charset="0"/>
                <a:ea typeface="MS PGothic" pitchFamily="34" charset="-128"/>
              </a:defRPr>
            </a:lvl4pPr>
            <a:lvl5pPr marL="2053224" indent="-228136" defTabSz="914127" eaLnBrk="0" hangingPunct="0">
              <a:defRPr sz="1600">
                <a:solidFill>
                  <a:schemeClr val="tx1"/>
                </a:solidFill>
                <a:latin typeface="Arial" pitchFamily="34" charset="0"/>
                <a:ea typeface="MS PGothic" pitchFamily="34" charset="-128"/>
              </a:defRPr>
            </a:lvl5pPr>
            <a:lvl6pPr marL="2509495"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6pPr>
            <a:lvl7pPr marL="2965766"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7pPr>
            <a:lvl8pPr marL="3422038"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8pPr>
            <a:lvl9pPr marL="3878309" indent="-228136" defTabSz="914127" eaLnBrk="0" fontAlgn="base" hangingPunct="0">
              <a:spcBef>
                <a:spcPct val="0"/>
              </a:spcBef>
              <a:spcAft>
                <a:spcPct val="0"/>
              </a:spcAft>
              <a:defRPr sz="1600">
                <a:solidFill>
                  <a:schemeClr val="tx1"/>
                </a:solidFill>
                <a:latin typeface="Arial" pitchFamily="34" charset="0"/>
                <a:ea typeface="MS PGothic" pitchFamily="34" charset="-128"/>
              </a:defRPr>
            </a:lvl9pPr>
          </a:lstStyle>
          <a:p>
            <a:pPr eaLnBrk="1" hangingPunct="1"/>
            <a:fld id="{3BADA884-DD92-4A55-AF60-6B33BE9E2524}" type="slidenum">
              <a:rPr lang="en-US" altLang="fr-FR" sz="1200">
                <a:solidFill>
                  <a:prstClr val="black"/>
                </a:solidFill>
              </a:rPr>
              <a:pPr eaLnBrk="1" hangingPunct="1"/>
              <a:t>11</a:t>
            </a:fld>
            <a:endParaRPr lang="en-US" altLang="fr-FR" sz="1200">
              <a:solidFill>
                <a:prstClr val="black"/>
              </a:solidFill>
            </a:endParaRPr>
          </a:p>
        </p:txBody>
      </p:sp>
      <p:sp>
        <p:nvSpPr>
          <p:cNvPr id="2" name="Espace réservé du pied de page 1">
            <a:extLst>
              <a:ext uri="{FF2B5EF4-FFF2-40B4-BE49-F238E27FC236}">
                <a16:creationId xmlns:a16="http://schemas.microsoft.com/office/drawing/2014/main" id="{E3CD232D-69C0-4F48-B3DA-CD798868A9BA}"/>
              </a:ext>
            </a:extLst>
          </p:cNvPr>
          <p:cNvSpPr>
            <a:spLocks noGrp="1"/>
          </p:cNvSpPr>
          <p:nvPr>
            <p:ph type="ftr" sz="quarter" idx="4"/>
          </p:nvPr>
        </p:nvSpPr>
        <p:spPr/>
        <p:txBody>
          <a:bodyPr/>
          <a:lstStyle/>
          <a:p>
            <a:r>
              <a:rPr lang="fr-FR"/>
              <a:t>CBCEC - CSA - 13 décembre 2019</a:t>
            </a:r>
            <a:endParaRPr lang="fr-BE"/>
          </a:p>
        </p:txBody>
      </p:sp>
    </p:spTree>
    <p:extLst>
      <p:ext uri="{BB962C8B-B14F-4D97-AF65-F5344CB8AC3E}">
        <p14:creationId xmlns:p14="http://schemas.microsoft.com/office/powerpoint/2010/main" val="1598172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E565D1-B3F1-4340-9717-3EB7A816877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BDDA7DD8-5DEF-498B-B7E1-90F1ADA7DF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D04C6757-6A8A-4D1B-A194-EDE19496BD5E}"/>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3596960A-A236-4069-9C96-7BB4115168AE}"/>
              </a:ext>
            </a:extLst>
          </p:cNvPr>
          <p:cNvSpPr>
            <a:spLocks noGrp="1"/>
          </p:cNvSpPr>
          <p:nvPr>
            <p:ph type="ftr" sz="quarter" idx="11"/>
          </p:nvPr>
        </p:nvSpPr>
        <p:spPr/>
        <p:txBody>
          <a:bodyPr/>
          <a:lstStyle/>
          <a:p>
            <a:r>
              <a:rPr lang="fr-FR"/>
              <a:t>CBCEC - CSA - 13 décembre 2019</a:t>
            </a:r>
            <a:endParaRPr lang="fr-BE"/>
          </a:p>
        </p:txBody>
      </p:sp>
      <p:sp>
        <p:nvSpPr>
          <p:cNvPr id="6" name="Espace réservé du numéro de diapositive 5">
            <a:extLst>
              <a:ext uri="{FF2B5EF4-FFF2-40B4-BE49-F238E27FC236}">
                <a16:creationId xmlns:a16="http://schemas.microsoft.com/office/drawing/2014/main" id="{BED34977-BD9D-47F2-B4A2-A2E6EE6C0C15}"/>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804293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0CF18E-F334-474E-A98A-D9425D68BB66}"/>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04581D5C-D1A4-4FAF-ACC1-BC2D74C3F51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250675F1-1CAC-49E6-AACF-386F1E77E5A1}"/>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A87A3850-C418-4D9F-B96D-2CC7537D60F4}"/>
              </a:ext>
            </a:extLst>
          </p:cNvPr>
          <p:cNvSpPr>
            <a:spLocks noGrp="1"/>
          </p:cNvSpPr>
          <p:nvPr>
            <p:ph type="ftr" sz="quarter" idx="11"/>
          </p:nvPr>
        </p:nvSpPr>
        <p:spPr/>
        <p:txBody>
          <a:bodyPr/>
          <a:lstStyle/>
          <a:p>
            <a:r>
              <a:rPr lang="fr-FR"/>
              <a:t>CBCEC - CSA - 13 décembre 2019</a:t>
            </a:r>
            <a:endParaRPr lang="fr-BE"/>
          </a:p>
        </p:txBody>
      </p:sp>
      <p:sp>
        <p:nvSpPr>
          <p:cNvPr id="6" name="Espace réservé du numéro de diapositive 5">
            <a:extLst>
              <a:ext uri="{FF2B5EF4-FFF2-40B4-BE49-F238E27FC236}">
                <a16:creationId xmlns:a16="http://schemas.microsoft.com/office/drawing/2014/main" id="{164AE371-7FF9-465E-B9DE-B4EAC2E3E290}"/>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234399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8561560-48AC-4859-A7B9-6BBE1388DF6C}"/>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456F377C-7FDA-4692-93EB-F225940662E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34A75EE4-1679-4126-AE51-DFF6AAD42D6D}"/>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439A4D4C-3258-4A26-87FB-9AE4C7C55A22}"/>
              </a:ext>
            </a:extLst>
          </p:cNvPr>
          <p:cNvSpPr>
            <a:spLocks noGrp="1"/>
          </p:cNvSpPr>
          <p:nvPr>
            <p:ph type="ftr" sz="quarter" idx="11"/>
          </p:nvPr>
        </p:nvSpPr>
        <p:spPr/>
        <p:txBody>
          <a:bodyPr/>
          <a:lstStyle/>
          <a:p>
            <a:r>
              <a:rPr lang="fr-FR"/>
              <a:t>CBCEC - CSA - 13 décembre 2019</a:t>
            </a:r>
            <a:endParaRPr lang="fr-BE"/>
          </a:p>
        </p:txBody>
      </p:sp>
      <p:sp>
        <p:nvSpPr>
          <p:cNvPr id="6" name="Espace réservé du numéro de diapositive 5">
            <a:extLst>
              <a:ext uri="{FF2B5EF4-FFF2-40B4-BE49-F238E27FC236}">
                <a16:creationId xmlns:a16="http://schemas.microsoft.com/office/drawing/2014/main" id="{9A4D52F8-4C84-4EBE-A44F-B720A3A5BA39}"/>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2286078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3" name="Title 2"/>
          <p:cNvSpPr>
            <a:spLocks noGrp="1" noChangeArrowheads="1"/>
          </p:cNvSpPr>
          <p:nvPr>
            <p:ph type="title"/>
          </p:nvPr>
        </p:nvSpPr>
        <p:spPr bwMode="auto">
          <a:xfrm>
            <a:off x="2683933" y="0"/>
            <a:ext cx="9000067" cy="1066800"/>
          </a:xfrm>
          <a:prstGeom prst="rect">
            <a:avLst/>
          </a:prstGeom>
          <a:noFill/>
          <a:ln>
            <a:noFill/>
          </a:ln>
        </p:spPr>
        <p:txBody>
          <a:bodyPr/>
          <a:lstStyle>
            <a:lvl1pPr>
              <a:defRPr sz="3200">
                <a:solidFill>
                  <a:srgbClr val="EC008C"/>
                </a:solidFill>
              </a:defRPr>
            </a:lvl1pPr>
          </a:lstStyle>
          <a:p>
            <a:pPr lvl="0"/>
            <a:r>
              <a:rPr lang="en-US" dirty="0"/>
              <a:t>Click to edit Master title style</a:t>
            </a:r>
            <a:endParaRPr lang="fr-FR" dirty="0"/>
          </a:p>
        </p:txBody>
      </p:sp>
      <p:sp>
        <p:nvSpPr>
          <p:cNvPr id="7" name="Text Placeholder 6"/>
          <p:cNvSpPr>
            <a:spLocks noGrp="1"/>
          </p:cNvSpPr>
          <p:nvPr>
            <p:ph type="body" sz="quarter" idx="10"/>
          </p:nvPr>
        </p:nvSpPr>
        <p:spPr>
          <a:xfrm>
            <a:off x="609600" y="1371600"/>
            <a:ext cx="11074400" cy="4648200"/>
          </a:xfrm>
        </p:spPr>
        <p:txBody>
          <a:bodyPr/>
          <a:lstStyle>
            <a:lvl1pPr marL="342900" indent="-161925">
              <a:buFontTx/>
              <a:buBlip>
                <a:blip r:embed="rId2"/>
              </a:buBlip>
              <a:defRPr sz="2800">
                <a:solidFill>
                  <a:srgbClr val="262626"/>
                </a:solidFill>
              </a:defRPr>
            </a:lvl1pPr>
            <a:lvl2pPr marL="809625" indent="-180975">
              <a:buFontTx/>
              <a:buBlip>
                <a:blip r:embed="rId2"/>
              </a:buBlip>
              <a:defRPr sz="2000">
                <a:solidFill>
                  <a:srgbClr val="262626"/>
                </a:solidFill>
              </a:defRPr>
            </a:lvl2pPr>
            <a:lvl3pPr marL="1166813" indent="-179388">
              <a:buFontTx/>
              <a:buBlip>
                <a:blip r:embed="rId2"/>
              </a:buBlip>
              <a:defRPr sz="1800">
                <a:solidFill>
                  <a:srgbClr val="262626"/>
                </a:solidFill>
              </a:defRPr>
            </a:lvl3pPr>
            <a:lvl4pPr marL="1619250" indent="-179388">
              <a:buFontTx/>
              <a:buBlip>
                <a:blip r:embed="rId2"/>
              </a:buBlip>
              <a:defRPr sz="1800">
                <a:solidFill>
                  <a:srgbClr val="262626"/>
                </a:solidFill>
              </a:defRPr>
            </a:lvl4pPr>
            <a:lvl5pPr marL="1881188" indent="-177800">
              <a:buFontTx/>
              <a:buBlip>
                <a:blip r:embed="rId2"/>
              </a:buBlip>
              <a:defRPr sz="1800">
                <a:solidFill>
                  <a:srgbClr val="262626"/>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dirty="0"/>
          </a:p>
        </p:txBody>
      </p:sp>
      <p:sp>
        <p:nvSpPr>
          <p:cNvPr id="4" name="Rectangle 6"/>
          <p:cNvSpPr>
            <a:spLocks noGrp="1" noChangeArrowheads="1"/>
          </p:cNvSpPr>
          <p:nvPr>
            <p:ph type="sldNum" sz="quarter" idx="11"/>
          </p:nvPr>
        </p:nvSpPr>
        <p:spPr/>
        <p:txBody>
          <a:bodyPr/>
          <a:lstStyle>
            <a:lvl1pPr>
              <a:defRPr sz="1200">
                <a:solidFill>
                  <a:schemeClr val="bg1"/>
                </a:solidFill>
                <a:latin typeface="Bariol Regular" pitchFamily="50" charset="0"/>
              </a:defRPr>
            </a:lvl1pPr>
          </a:lstStyle>
          <a:p>
            <a:pPr>
              <a:defRPr/>
            </a:pPr>
            <a:fld id="{36325F14-6513-430A-BD4E-6E40534AFB47}" type="slidenum">
              <a:rPr lang="fr-FR">
                <a:solidFill>
                  <a:prstClr val="black"/>
                </a:solidFill>
              </a:rPr>
              <a:pPr>
                <a:defRPr/>
              </a:pPr>
              <a:t>‹N°›</a:t>
            </a:fld>
            <a:endParaRPr lang="fr-FR" dirty="0">
              <a:solidFill>
                <a:prstClr val="black"/>
              </a:solidFill>
            </a:endParaRPr>
          </a:p>
        </p:txBody>
      </p:sp>
    </p:spTree>
    <p:extLst>
      <p:ext uri="{BB962C8B-B14F-4D97-AF65-F5344CB8AC3E}">
        <p14:creationId xmlns:p14="http://schemas.microsoft.com/office/powerpoint/2010/main" val="3621537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5B9D71-FF8F-4CFA-BA1C-AC6BAEBD4A8C}"/>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147753F3-D365-4FEB-A66F-D52810F4842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E4E468F3-CEDE-465D-9F44-D4F61E21BC6F}"/>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55AE8E6D-CD21-45F7-A47F-E471CC6E5165}"/>
              </a:ext>
            </a:extLst>
          </p:cNvPr>
          <p:cNvSpPr>
            <a:spLocks noGrp="1"/>
          </p:cNvSpPr>
          <p:nvPr>
            <p:ph type="ftr" sz="quarter" idx="11"/>
          </p:nvPr>
        </p:nvSpPr>
        <p:spPr/>
        <p:txBody>
          <a:bodyPr/>
          <a:lstStyle/>
          <a:p>
            <a:r>
              <a:rPr lang="fr-FR"/>
              <a:t>CBCEC - CSA - 13 décembre 2019</a:t>
            </a:r>
            <a:endParaRPr lang="fr-BE"/>
          </a:p>
        </p:txBody>
      </p:sp>
      <p:sp>
        <p:nvSpPr>
          <p:cNvPr id="6" name="Espace réservé du numéro de diapositive 5">
            <a:extLst>
              <a:ext uri="{FF2B5EF4-FFF2-40B4-BE49-F238E27FC236}">
                <a16:creationId xmlns:a16="http://schemas.microsoft.com/office/drawing/2014/main" id="{8FC38FBD-D558-424D-A924-ECBB446923E3}"/>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288115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A9D4E0-57D8-48DD-9556-C1C78E16ABC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49319BB7-E159-4D8A-84CB-7A9854AD64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3E80188-CCC4-4A1A-AB4B-B89D9D72E211}"/>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A1B987EB-FA38-48E5-82D6-509CD129D22B}"/>
              </a:ext>
            </a:extLst>
          </p:cNvPr>
          <p:cNvSpPr>
            <a:spLocks noGrp="1"/>
          </p:cNvSpPr>
          <p:nvPr>
            <p:ph type="ftr" sz="quarter" idx="11"/>
          </p:nvPr>
        </p:nvSpPr>
        <p:spPr/>
        <p:txBody>
          <a:bodyPr/>
          <a:lstStyle/>
          <a:p>
            <a:r>
              <a:rPr lang="fr-FR"/>
              <a:t>CBCEC - CSA - 13 décembre 2019</a:t>
            </a:r>
            <a:endParaRPr lang="fr-BE"/>
          </a:p>
        </p:txBody>
      </p:sp>
      <p:sp>
        <p:nvSpPr>
          <p:cNvPr id="6" name="Espace réservé du numéro de diapositive 5">
            <a:extLst>
              <a:ext uri="{FF2B5EF4-FFF2-40B4-BE49-F238E27FC236}">
                <a16:creationId xmlns:a16="http://schemas.microsoft.com/office/drawing/2014/main" id="{83AAC1A4-E67D-4A4C-B5CD-7596A3658F5F}"/>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197370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E8A8A4-0FE1-497E-B57A-C5BFC0956530}"/>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0A1610C7-2100-4C79-9CC0-1322B674550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D9A6EF85-DDE9-4122-8A92-8BDDD366C63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0F167C92-1B12-4E65-B4F5-C463BEE38B97}"/>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9CF1659A-6149-4144-A19B-A1E428C24915}"/>
              </a:ext>
            </a:extLst>
          </p:cNvPr>
          <p:cNvSpPr>
            <a:spLocks noGrp="1"/>
          </p:cNvSpPr>
          <p:nvPr>
            <p:ph type="ftr" sz="quarter" idx="11"/>
          </p:nvPr>
        </p:nvSpPr>
        <p:spPr/>
        <p:txBody>
          <a:bodyPr/>
          <a:lstStyle/>
          <a:p>
            <a:r>
              <a:rPr lang="fr-FR"/>
              <a:t>CBCEC - CSA - 13 décembre 2019</a:t>
            </a:r>
            <a:endParaRPr lang="fr-BE"/>
          </a:p>
        </p:txBody>
      </p:sp>
      <p:sp>
        <p:nvSpPr>
          <p:cNvPr id="7" name="Espace réservé du numéro de diapositive 6">
            <a:extLst>
              <a:ext uri="{FF2B5EF4-FFF2-40B4-BE49-F238E27FC236}">
                <a16:creationId xmlns:a16="http://schemas.microsoft.com/office/drawing/2014/main" id="{BEE8719A-17E7-42ED-9FAB-68616F8255EA}"/>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2294677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38D3ED-350B-43B4-833D-5580F62FDD3A}"/>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C62AF674-43BC-4703-9740-3FF02E8645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B397EF2-4774-4BBB-BC2B-A09EE8A02F9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90B788D5-7122-4AC9-ADE6-6EC5EDAD39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B156B36-E2D2-4009-9F08-1F87DDDF4B4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FE43000C-57FC-4EF2-8C29-2D1E5D14FC73}"/>
              </a:ext>
            </a:extLst>
          </p:cNvPr>
          <p:cNvSpPr>
            <a:spLocks noGrp="1"/>
          </p:cNvSpPr>
          <p:nvPr>
            <p:ph type="dt" sz="half" idx="10"/>
          </p:nvPr>
        </p:nvSpPr>
        <p:spPr/>
        <p:txBody>
          <a:bodyPr/>
          <a:lstStyle/>
          <a:p>
            <a:endParaRPr lang="fr-BE"/>
          </a:p>
        </p:txBody>
      </p:sp>
      <p:sp>
        <p:nvSpPr>
          <p:cNvPr id="8" name="Espace réservé du pied de page 7">
            <a:extLst>
              <a:ext uri="{FF2B5EF4-FFF2-40B4-BE49-F238E27FC236}">
                <a16:creationId xmlns:a16="http://schemas.microsoft.com/office/drawing/2014/main" id="{1E00038D-DC72-4C1F-9476-98663B499CC6}"/>
              </a:ext>
            </a:extLst>
          </p:cNvPr>
          <p:cNvSpPr>
            <a:spLocks noGrp="1"/>
          </p:cNvSpPr>
          <p:nvPr>
            <p:ph type="ftr" sz="quarter" idx="11"/>
          </p:nvPr>
        </p:nvSpPr>
        <p:spPr/>
        <p:txBody>
          <a:bodyPr/>
          <a:lstStyle/>
          <a:p>
            <a:r>
              <a:rPr lang="fr-FR"/>
              <a:t>CBCEC - CSA - 13 décembre 2019</a:t>
            </a:r>
            <a:endParaRPr lang="fr-BE"/>
          </a:p>
        </p:txBody>
      </p:sp>
      <p:sp>
        <p:nvSpPr>
          <p:cNvPr id="9" name="Espace réservé du numéro de diapositive 8">
            <a:extLst>
              <a:ext uri="{FF2B5EF4-FFF2-40B4-BE49-F238E27FC236}">
                <a16:creationId xmlns:a16="http://schemas.microsoft.com/office/drawing/2014/main" id="{CE225E53-1A82-4409-8B62-B74A1D8238FC}"/>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253778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B146B-F1FC-42C7-AB41-6391B2BF34CD}"/>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B7BB8D07-6BB7-4E33-82FF-D5B968DCE33B}"/>
              </a:ext>
            </a:extLst>
          </p:cNvPr>
          <p:cNvSpPr>
            <a:spLocks noGrp="1"/>
          </p:cNvSpPr>
          <p:nvPr>
            <p:ph type="dt" sz="half" idx="10"/>
          </p:nvPr>
        </p:nvSpPr>
        <p:spPr/>
        <p:txBody>
          <a:bodyPr/>
          <a:lstStyle/>
          <a:p>
            <a:endParaRPr lang="fr-BE"/>
          </a:p>
        </p:txBody>
      </p:sp>
      <p:sp>
        <p:nvSpPr>
          <p:cNvPr id="4" name="Espace réservé du pied de page 3">
            <a:extLst>
              <a:ext uri="{FF2B5EF4-FFF2-40B4-BE49-F238E27FC236}">
                <a16:creationId xmlns:a16="http://schemas.microsoft.com/office/drawing/2014/main" id="{A729789E-55E9-4DEE-98F7-31A4405B5BEB}"/>
              </a:ext>
            </a:extLst>
          </p:cNvPr>
          <p:cNvSpPr>
            <a:spLocks noGrp="1"/>
          </p:cNvSpPr>
          <p:nvPr>
            <p:ph type="ftr" sz="quarter" idx="11"/>
          </p:nvPr>
        </p:nvSpPr>
        <p:spPr/>
        <p:txBody>
          <a:bodyPr/>
          <a:lstStyle/>
          <a:p>
            <a:r>
              <a:rPr lang="fr-FR"/>
              <a:t>CBCEC - CSA - 13 décembre 2019</a:t>
            </a:r>
            <a:endParaRPr lang="fr-BE"/>
          </a:p>
        </p:txBody>
      </p:sp>
      <p:sp>
        <p:nvSpPr>
          <p:cNvPr id="5" name="Espace réservé du numéro de diapositive 4">
            <a:extLst>
              <a:ext uri="{FF2B5EF4-FFF2-40B4-BE49-F238E27FC236}">
                <a16:creationId xmlns:a16="http://schemas.microsoft.com/office/drawing/2014/main" id="{045154E2-3397-4A61-89AC-A50E15525061}"/>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364224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E7A36A2-C53B-4714-8664-5E5589794869}"/>
              </a:ext>
            </a:extLst>
          </p:cNvPr>
          <p:cNvSpPr>
            <a:spLocks noGrp="1"/>
          </p:cNvSpPr>
          <p:nvPr>
            <p:ph type="dt" sz="half" idx="10"/>
          </p:nvPr>
        </p:nvSpPr>
        <p:spPr/>
        <p:txBody>
          <a:bodyPr/>
          <a:lstStyle/>
          <a:p>
            <a:endParaRPr lang="fr-BE"/>
          </a:p>
        </p:txBody>
      </p:sp>
      <p:sp>
        <p:nvSpPr>
          <p:cNvPr id="3" name="Espace réservé du pied de page 2">
            <a:extLst>
              <a:ext uri="{FF2B5EF4-FFF2-40B4-BE49-F238E27FC236}">
                <a16:creationId xmlns:a16="http://schemas.microsoft.com/office/drawing/2014/main" id="{13392E95-00B9-43B7-AE5F-B646E06749BD}"/>
              </a:ext>
            </a:extLst>
          </p:cNvPr>
          <p:cNvSpPr>
            <a:spLocks noGrp="1"/>
          </p:cNvSpPr>
          <p:nvPr>
            <p:ph type="ftr" sz="quarter" idx="11"/>
          </p:nvPr>
        </p:nvSpPr>
        <p:spPr/>
        <p:txBody>
          <a:bodyPr/>
          <a:lstStyle/>
          <a:p>
            <a:r>
              <a:rPr lang="fr-FR"/>
              <a:t>CBCEC - CSA - 13 décembre 2019</a:t>
            </a:r>
            <a:endParaRPr lang="fr-BE"/>
          </a:p>
        </p:txBody>
      </p:sp>
      <p:sp>
        <p:nvSpPr>
          <p:cNvPr id="4" name="Espace réservé du numéro de diapositive 3">
            <a:extLst>
              <a:ext uri="{FF2B5EF4-FFF2-40B4-BE49-F238E27FC236}">
                <a16:creationId xmlns:a16="http://schemas.microsoft.com/office/drawing/2014/main" id="{2792CC61-E560-44CA-851E-A95E1942E29A}"/>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135862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8A11E0-42A0-4E4F-934C-667B92963DC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497EC3DD-23D3-44C1-92BC-D04A418D0E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485951F3-9338-4D79-BF97-B6E1D31806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A671CA-6403-4BFC-B5B3-F8EB6600DF5C}"/>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D9BB8A62-3C83-496E-8FEE-2C3E7C27520C}"/>
              </a:ext>
            </a:extLst>
          </p:cNvPr>
          <p:cNvSpPr>
            <a:spLocks noGrp="1"/>
          </p:cNvSpPr>
          <p:nvPr>
            <p:ph type="ftr" sz="quarter" idx="11"/>
          </p:nvPr>
        </p:nvSpPr>
        <p:spPr/>
        <p:txBody>
          <a:bodyPr/>
          <a:lstStyle/>
          <a:p>
            <a:r>
              <a:rPr lang="fr-FR"/>
              <a:t>CBCEC - CSA - 13 décembre 2019</a:t>
            </a:r>
            <a:endParaRPr lang="fr-BE"/>
          </a:p>
        </p:txBody>
      </p:sp>
      <p:sp>
        <p:nvSpPr>
          <p:cNvPr id="7" name="Espace réservé du numéro de diapositive 6">
            <a:extLst>
              <a:ext uri="{FF2B5EF4-FFF2-40B4-BE49-F238E27FC236}">
                <a16:creationId xmlns:a16="http://schemas.microsoft.com/office/drawing/2014/main" id="{3EC2DB2F-7495-46B1-A88C-49EA34317B0E}"/>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3771310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745237-5017-4008-BB61-D4E7222EDB1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F0978404-49BB-4441-A539-AB920E3CE1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96071C78-D1A9-4E0E-A734-86C0839500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3572BE1-79F5-4129-A435-686A28CA71FC}"/>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231DABBB-2AE3-4441-8872-30336C4ED0A4}"/>
              </a:ext>
            </a:extLst>
          </p:cNvPr>
          <p:cNvSpPr>
            <a:spLocks noGrp="1"/>
          </p:cNvSpPr>
          <p:nvPr>
            <p:ph type="ftr" sz="quarter" idx="11"/>
          </p:nvPr>
        </p:nvSpPr>
        <p:spPr/>
        <p:txBody>
          <a:bodyPr/>
          <a:lstStyle/>
          <a:p>
            <a:r>
              <a:rPr lang="fr-FR"/>
              <a:t>CBCEC - CSA - 13 décembre 2019</a:t>
            </a:r>
            <a:endParaRPr lang="fr-BE"/>
          </a:p>
        </p:txBody>
      </p:sp>
      <p:sp>
        <p:nvSpPr>
          <p:cNvPr id="7" name="Espace réservé du numéro de diapositive 6">
            <a:extLst>
              <a:ext uri="{FF2B5EF4-FFF2-40B4-BE49-F238E27FC236}">
                <a16:creationId xmlns:a16="http://schemas.microsoft.com/office/drawing/2014/main" id="{E0CCD80F-B955-4576-A267-A4D5E9997801}"/>
              </a:ext>
            </a:extLst>
          </p:cNvPr>
          <p:cNvSpPr>
            <a:spLocks noGrp="1"/>
          </p:cNvSpPr>
          <p:nvPr>
            <p:ph type="sldNum" sz="quarter" idx="12"/>
          </p:nvPr>
        </p:nvSpPr>
        <p:spPr/>
        <p:txBody>
          <a:bodyPr/>
          <a:lstStyle/>
          <a:p>
            <a:fld id="{D04C0D5C-8E6A-422E-B34A-5BC3D7A3D48C}" type="slidenum">
              <a:rPr lang="fr-BE" smtClean="0"/>
              <a:t>‹N°›</a:t>
            </a:fld>
            <a:endParaRPr lang="fr-BE"/>
          </a:p>
        </p:txBody>
      </p:sp>
    </p:spTree>
    <p:extLst>
      <p:ext uri="{BB962C8B-B14F-4D97-AF65-F5344CB8AC3E}">
        <p14:creationId xmlns:p14="http://schemas.microsoft.com/office/powerpoint/2010/main" val="2536960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FEC23F7-95C6-4DE4-ACC3-B95729BB5D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858F454D-DA54-4D80-9A73-AC590C7A49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AB2CB89A-BB04-481D-8C28-A33CCE395F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a:extLst>
              <a:ext uri="{FF2B5EF4-FFF2-40B4-BE49-F238E27FC236}">
                <a16:creationId xmlns:a16="http://schemas.microsoft.com/office/drawing/2014/main" id="{6DF25AA7-FD9F-4878-B462-BB33C039E2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CBCEC - CSA - 13 décembre 2019</a:t>
            </a:r>
            <a:endParaRPr lang="fr-BE"/>
          </a:p>
        </p:txBody>
      </p:sp>
      <p:sp>
        <p:nvSpPr>
          <p:cNvPr id="6" name="Espace réservé du numéro de diapositive 5">
            <a:extLst>
              <a:ext uri="{FF2B5EF4-FFF2-40B4-BE49-F238E27FC236}">
                <a16:creationId xmlns:a16="http://schemas.microsoft.com/office/drawing/2014/main" id="{9132BB83-9394-4086-9345-47EEA22DCD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4C0D5C-8E6A-422E-B34A-5BC3D7A3D48C}" type="slidenum">
              <a:rPr lang="fr-BE" smtClean="0"/>
              <a:t>‹N°›</a:t>
            </a:fld>
            <a:endParaRPr lang="fr-BE"/>
          </a:p>
        </p:txBody>
      </p:sp>
    </p:spTree>
    <p:extLst>
      <p:ext uri="{BB962C8B-B14F-4D97-AF65-F5344CB8AC3E}">
        <p14:creationId xmlns:p14="http://schemas.microsoft.com/office/powerpoint/2010/main" val="3845278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f.ernotte@bls-avocats.be" TargetMode="External"/><Relationship Id="rId7"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hyperlink" Target="http://www.florianernotte.b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AC5278-E6B4-4BCB-AC6B-3B177F3A9D51}"/>
              </a:ext>
            </a:extLst>
          </p:cNvPr>
          <p:cNvSpPr>
            <a:spLocks noGrp="1"/>
          </p:cNvSpPr>
          <p:nvPr>
            <p:ph type="title"/>
          </p:nvPr>
        </p:nvSpPr>
        <p:spPr>
          <a:xfrm>
            <a:off x="838200" y="1646238"/>
            <a:ext cx="10515600" cy="1325563"/>
          </a:xfrm>
        </p:spPr>
        <p:txBody>
          <a:bodyPr/>
          <a:lstStyle/>
          <a:p>
            <a:pPr algn="ctr"/>
            <a:r>
              <a:rPr lang="fr-FR" dirty="0"/>
              <a:t>Le Code des Sociétés et des Associations (CSA)</a:t>
            </a:r>
            <a:endParaRPr lang="fr-BE" dirty="0"/>
          </a:p>
        </p:txBody>
      </p:sp>
      <p:sp>
        <p:nvSpPr>
          <p:cNvPr id="3" name="Sous-titre 2">
            <a:extLst>
              <a:ext uri="{FF2B5EF4-FFF2-40B4-BE49-F238E27FC236}">
                <a16:creationId xmlns:a16="http://schemas.microsoft.com/office/drawing/2014/main" id="{0344CBB3-73A0-43D1-A02B-FE39D0729321}"/>
              </a:ext>
            </a:extLst>
          </p:cNvPr>
          <p:cNvSpPr>
            <a:spLocks noGrp="1"/>
          </p:cNvSpPr>
          <p:nvPr>
            <p:ph idx="1"/>
          </p:nvPr>
        </p:nvSpPr>
        <p:spPr/>
        <p:txBody>
          <a:bodyPr>
            <a:normAutofit fontScale="92500" lnSpcReduction="10000"/>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i="1" dirty="0"/>
              <a:t>Morceaux choisis</a:t>
            </a:r>
          </a:p>
          <a:p>
            <a:pPr marL="0" indent="0" algn="ctr">
              <a:buNone/>
            </a:pPr>
            <a:endParaRPr lang="fr-FR" dirty="0"/>
          </a:p>
          <a:p>
            <a:pPr marL="0" indent="0" algn="ctr">
              <a:buNone/>
            </a:pPr>
            <a:endParaRPr lang="fr-FR" dirty="0"/>
          </a:p>
          <a:p>
            <a:pPr marL="0" indent="0" algn="ctr">
              <a:buNone/>
            </a:pPr>
            <a:r>
              <a:rPr lang="fr-FR" dirty="0"/>
              <a:t>Florian ERNOTTE</a:t>
            </a:r>
          </a:p>
          <a:p>
            <a:pPr marL="0" indent="0" algn="ctr">
              <a:buNone/>
            </a:pPr>
            <a:r>
              <a:rPr lang="fr-FR" sz="2000" dirty="0"/>
              <a:t>Avocat et curateur au Barreau de Liège</a:t>
            </a:r>
          </a:p>
          <a:p>
            <a:pPr marL="0" indent="0" algn="ctr">
              <a:buNone/>
            </a:pPr>
            <a:r>
              <a:rPr lang="fr-FR" sz="2000" dirty="0"/>
              <a:t>Master de spécialisation en droit fiscal des entreprises (HEC-</a:t>
            </a:r>
            <a:r>
              <a:rPr lang="fr-FR" sz="2000" dirty="0" err="1"/>
              <a:t>Ulg</a:t>
            </a:r>
            <a:r>
              <a:rPr lang="fr-FR" sz="2000" dirty="0"/>
              <a:t>)</a:t>
            </a:r>
          </a:p>
          <a:p>
            <a:pPr marL="0" indent="0" algn="ctr">
              <a:buNone/>
            </a:pPr>
            <a:r>
              <a:rPr lang="fr-FR" sz="2000" dirty="0"/>
              <a:t>Professeur de droit des sociétés (CBCEC)</a:t>
            </a:r>
          </a:p>
          <a:p>
            <a:endParaRPr lang="fr-BE" dirty="0"/>
          </a:p>
        </p:txBody>
      </p:sp>
      <p:sp>
        <p:nvSpPr>
          <p:cNvPr id="6" name="Espace réservé du pied de page 5">
            <a:extLst>
              <a:ext uri="{FF2B5EF4-FFF2-40B4-BE49-F238E27FC236}">
                <a16:creationId xmlns:a16="http://schemas.microsoft.com/office/drawing/2014/main" id="{1EF4503B-DFE8-40D6-9E76-80AF7FCDDAF9}"/>
              </a:ext>
            </a:extLst>
          </p:cNvPr>
          <p:cNvSpPr>
            <a:spLocks noGrp="1"/>
          </p:cNvSpPr>
          <p:nvPr>
            <p:ph type="ftr" sz="quarter" idx="11"/>
          </p:nvPr>
        </p:nvSpPr>
        <p:spPr/>
        <p:txBody>
          <a:bodyPr/>
          <a:lstStyle/>
          <a:p>
            <a:r>
              <a:rPr lang="fr-FR"/>
              <a:t>CBCEC - CSA - 13 décembre 2019</a:t>
            </a:r>
            <a:endParaRPr lang="fr-BE"/>
          </a:p>
        </p:txBody>
      </p:sp>
      <p:sp>
        <p:nvSpPr>
          <p:cNvPr id="5" name="Espace réservé du numéro de diapositive 4">
            <a:extLst>
              <a:ext uri="{FF2B5EF4-FFF2-40B4-BE49-F238E27FC236}">
                <a16:creationId xmlns:a16="http://schemas.microsoft.com/office/drawing/2014/main" id="{1F0CFCD9-23FC-4728-B56D-753E7DF4B27C}"/>
              </a:ext>
            </a:extLst>
          </p:cNvPr>
          <p:cNvSpPr>
            <a:spLocks noGrp="1"/>
          </p:cNvSpPr>
          <p:nvPr>
            <p:ph type="sldNum" sz="quarter" idx="12"/>
          </p:nvPr>
        </p:nvSpPr>
        <p:spPr/>
        <p:txBody>
          <a:bodyPr/>
          <a:lstStyle/>
          <a:p>
            <a:fld id="{D04C0D5C-8E6A-422E-B34A-5BC3D7A3D48C}" type="slidenum">
              <a:rPr lang="fr-BE" smtClean="0"/>
              <a:pPr/>
              <a:t>1</a:t>
            </a:fld>
            <a:endParaRPr lang="fr-BE"/>
          </a:p>
        </p:txBody>
      </p:sp>
      <p:cxnSp>
        <p:nvCxnSpPr>
          <p:cNvPr id="12" name="Connecteur droit 11">
            <a:extLst>
              <a:ext uri="{FF2B5EF4-FFF2-40B4-BE49-F238E27FC236}">
                <a16:creationId xmlns:a16="http://schemas.microsoft.com/office/drawing/2014/main" id="{B0953B04-FAA0-46F5-8A16-2D6A51352D29}"/>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4" name="Connecteur droit 13">
            <a:extLst>
              <a:ext uri="{FF2B5EF4-FFF2-40B4-BE49-F238E27FC236}">
                <a16:creationId xmlns:a16="http://schemas.microsoft.com/office/drawing/2014/main" id="{F44BCB22-880D-49D1-BECA-3097ACFA5735}"/>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6454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868B51E3-47B9-4D2B-8A4D-07657890D1A0}"/>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fontScale="92500" lnSpcReduction="10000"/>
          </a:bodyPr>
          <a:lstStyle/>
          <a:p>
            <a:pPr marL="0" indent="0">
              <a:buNone/>
            </a:pPr>
            <a:r>
              <a:rPr lang="fr-BE" altLang="fr-FR" dirty="0"/>
              <a:t>C. 1er janvier 2020</a:t>
            </a:r>
          </a:p>
          <a:p>
            <a:pPr marL="0" indent="0">
              <a:buNone/>
            </a:pPr>
            <a:r>
              <a:rPr lang="fr-BE" altLang="fr-FR" dirty="0"/>
              <a:t>C.3. Dispositions impératives</a:t>
            </a:r>
          </a:p>
          <a:p>
            <a:pPr marL="0" indent="0">
              <a:buNone/>
            </a:pPr>
            <a:r>
              <a:rPr lang="fr-BE" altLang="fr-FR" dirty="0"/>
              <a:t>C.3.1. Déceler les dispositions impératives</a:t>
            </a:r>
          </a:p>
          <a:p>
            <a:pPr lvl="1"/>
            <a:r>
              <a:rPr lang="fr-BE" altLang="fr-FR" dirty="0"/>
              <a:t>Parfois le caractère impératif d’une disposition ressort du texte légal lui-même</a:t>
            </a:r>
          </a:p>
          <a:p>
            <a:pPr lvl="2"/>
            <a:r>
              <a:rPr lang="fr-BE" altLang="fr-FR" dirty="0"/>
              <a:t>« Nonobstant toute clause contraire »</a:t>
            </a:r>
          </a:p>
          <a:p>
            <a:pPr lvl="2"/>
            <a:r>
              <a:rPr lang="fr-BE" altLang="fr-FR" dirty="0"/>
              <a:t>« la société ne peut</a:t>
            </a:r>
            <a:r>
              <a:rPr lang="mr-IN" altLang="fr-FR" dirty="0"/>
              <a:t>…</a:t>
            </a:r>
            <a:r>
              <a:rPr lang="nl-BE" altLang="fr-FR" dirty="0"/>
              <a:t> »</a:t>
            </a:r>
            <a:endParaRPr lang="fr-BE" altLang="fr-FR" dirty="0"/>
          </a:p>
          <a:p>
            <a:pPr lvl="2"/>
            <a:r>
              <a:rPr lang="fr-BE" altLang="fr-FR" dirty="0"/>
              <a:t>« toute clause contraire est nulle »</a:t>
            </a:r>
          </a:p>
          <a:p>
            <a:pPr lvl="1"/>
            <a:r>
              <a:rPr lang="fr-BE" altLang="fr-FR" dirty="0"/>
              <a:t>Exemples: </a:t>
            </a:r>
          </a:p>
          <a:p>
            <a:pPr lvl="2"/>
            <a:r>
              <a:rPr lang="fr-BE" altLang="fr-FR" dirty="0"/>
              <a:t>« La société ne peut souscrire ses propres actions (</a:t>
            </a:r>
            <a:r>
              <a:rPr lang="mr-IN" altLang="fr-FR" dirty="0"/>
              <a:t>…</a:t>
            </a:r>
            <a:r>
              <a:rPr lang="nl-BE" altLang="fr-FR" dirty="0"/>
              <a:t>)</a:t>
            </a:r>
            <a:r>
              <a:rPr lang="fr-BE" altLang="fr-FR" dirty="0"/>
              <a:t> » (article 5:6, §1er du CSA)</a:t>
            </a:r>
          </a:p>
          <a:p>
            <a:pPr lvl="2"/>
            <a:r>
              <a:rPr lang="fr-BE" altLang="fr-FR" dirty="0"/>
              <a:t>« En cas de cession d'une action non libérée, le cédant et le cessionnaire sont, nonobstant toute disposition contraire, tenus solidairement de la libération envers la société et les tiers. En cas de cessions successives, tous les cessionnaires consécutifs sont tenus solidairement » (article 5:66, alinéa 1er du CSA)</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10</a:t>
            </a:fld>
            <a:endParaRPr lang="fr-FR" altLang="fr-FR" dirty="0"/>
          </a:p>
        </p:txBody>
      </p:sp>
      <p:sp>
        <p:nvSpPr>
          <p:cNvPr id="7" name="Titre 1">
            <a:extLst>
              <a:ext uri="{FF2B5EF4-FFF2-40B4-BE49-F238E27FC236}">
                <a16:creationId xmlns:a16="http://schemas.microsoft.com/office/drawing/2014/main" id="{0E74B5F8-1626-4736-B5A9-3155F610C547}"/>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4794E7BF-21F3-451A-8142-B036FEC51A8B}"/>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885F4333-E8FB-4F37-A381-62F2776A52A1}"/>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1CD0A35B-DE5B-4966-B448-D87CD60645E3}"/>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560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8E746DC6-B744-4B93-A5CB-36DD42B6ED4D}"/>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lnSpcReduction="10000"/>
          </a:bodyPr>
          <a:lstStyle/>
          <a:p>
            <a:pPr marL="0" indent="0">
              <a:buNone/>
            </a:pPr>
            <a:r>
              <a:rPr lang="fr-BE" altLang="fr-FR" dirty="0"/>
              <a:t>C. 1er janvier 2020</a:t>
            </a:r>
          </a:p>
          <a:p>
            <a:pPr marL="0" indent="0">
              <a:buNone/>
            </a:pPr>
            <a:r>
              <a:rPr lang="fr-BE" altLang="fr-FR" dirty="0"/>
              <a:t>C.3. Dispositions impératives</a:t>
            </a:r>
          </a:p>
          <a:p>
            <a:pPr marL="0" indent="0">
              <a:buNone/>
            </a:pPr>
            <a:r>
              <a:rPr lang="fr-BE" altLang="fr-FR" dirty="0"/>
              <a:t>C.3.1. Déceler les dispositions impératives</a:t>
            </a:r>
          </a:p>
          <a:p>
            <a:pPr lvl="1"/>
            <a:r>
              <a:rPr lang="fr-BE" altLang="fr-FR" dirty="0"/>
              <a:t>Réponses dans l’exposé des motifs de la loi du 23 mars 2019 (Doc. </a:t>
            </a:r>
            <a:r>
              <a:rPr lang="fr-BE" altLang="fr-FR" dirty="0" err="1"/>
              <a:t>parl</a:t>
            </a:r>
            <a:r>
              <a:rPr lang="fr-BE" altLang="fr-FR" dirty="0"/>
              <a:t>., Chambre, n°54-3119/001) </a:t>
            </a:r>
          </a:p>
          <a:p>
            <a:pPr lvl="2"/>
            <a:r>
              <a:rPr lang="fr-BE" altLang="fr-FR" dirty="0"/>
              <a:t>Indication reprise dans le commentaire de la disposition en question ou dans une liste reprise dans la partie consacrée au droit transitoire</a:t>
            </a:r>
          </a:p>
          <a:p>
            <a:pPr lvl="1"/>
            <a:r>
              <a:rPr lang="fr-BE" altLang="fr-FR" dirty="0"/>
              <a:t>Exemples:</a:t>
            </a:r>
          </a:p>
          <a:p>
            <a:pPr lvl="2"/>
            <a:r>
              <a:rPr lang="fr-BE" altLang="fr-FR" dirty="0"/>
              <a:t>Incompatibilité du mandat d’administrateur avec celui de commissaire (article 3:62, §3 du CSA)</a:t>
            </a:r>
          </a:p>
          <a:p>
            <a:pPr lvl="2"/>
            <a:r>
              <a:rPr lang="fr-BE" altLang="fr-FR" dirty="0"/>
              <a:t>Les droits des titulaires d’actions sans droit de vote auxquelles un dividende privilégié est accordé statutairement (article 5:47, §2 du CSA)</a:t>
            </a:r>
          </a:p>
          <a:p>
            <a:pPr lvl="2"/>
            <a:endParaRPr lang="nl-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11</a:t>
            </a:fld>
            <a:endParaRPr lang="fr-FR" altLang="fr-FR" dirty="0"/>
          </a:p>
        </p:txBody>
      </p:sp>
      <p:sp>
        <p:nvSpPr>
          <p:cNvPr id="6" name="Espace réservé du pied de page 5">
            <a:extLst>
              <a:ext uri="{FF2B5EF4-FFF2-40B4-BE49-F238E27FC236}">
                <a16:creationId xmlns:a16="http://schemas.microsoft.com/office/drawing/2014/main" id="{6538DF38-B3D3-4983-87F1-4B56DCF93A71}"/>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D1132645-2ABA-47CA-88D4-5EF55984E56D}"/>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7447EABA-8B2B-4F8F-9E96-096DA96C58D3}"/>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E76E53D0-37BE-4D95-8BE2-11BC2B6A5C69}"/>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1201290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C53F4F93-75CC-404A-B558-2C5DEB9DB136}"/>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C. 1er janvier 2020</a:t>
            </a:r>
          </a:p>
          <a:p>
            <a:pPr marL="0" indent="0">
              <a:buNone/>
            </a:pPr>
            <a:r>
              <a:rPr lang="fr-BE" altLang="fr-FR" dirty="0"/>
              <a:t>C.3. Dispositions impératives</a:t>
            </a:r>
          </a:p>
          <a:p>
            <a:pPr marL="0" indent="0">
              <a:buNone/>
            </a:pPr>
            <a:r>
              <a:rPr lang="fr-BE" altLang="fr-FR" dirty="0"/>
              <a:t>C.3.1. Déceler les dispositions impératives</a:t>
            </a:r>
          </a:p>
          <a:p>
            <a:pPr lvl="1"/>
            <a:r>
              <a:rPr lang="fr-BE" altLang="fr-FR" dirty="0"/>
              <a:t>Exemples:</a:t>
            </a:r>
          </a:p>
          <a:p>
            <a:pPr lvl="2"/>
            <a:r>
              <a:rPr lang="fr-BE" altLang="fr-FR" dirty="0"/>
              <a:t>Responsabilité solidaire du cédant et du cessionnaire en cas de cession d’actions non entièrement libérées (article 5:66 du CSA)</a:t>
            </a:r>
          </a:p>
          <a:p>
            <a:pPr lvl="2"/>
            <a:r>
              <a:rPr lang="fr-BE" altLang="fr-FR" dirty="0"/>
              <a:t>Certains aspects du régime relatif à la démission à charge du patrimoine social dans les SRL (article 5:154 du CSA ; ex.: « nonobstant toute disposition statutaire contraire, la démission des fondateurs n'est autorisée qu'à partir du troisième exercice suivant la constitution »)</a:t>
            </a:r>
          </a:p>
          <a:p>
            <a:pPr lvl="2"/>
            <a:r>
              <a:rPr lang="fr-BE" altLang="fr-FR" dirty="0"/>
              <a:t>L’interdiction pour un administrateur d’exercer cette fonction sous les liens d’un contrat de travail (article 5:70 et 7:85 du CSA)</a:t>
            </a:r>
          </a:p>
          <a:p>
            <a:pPr lvl="2"/>
            <a:endParaRPr lang="nl-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12</a:t>
            </a:fld>
            <a:endParaRPr lang="fr-FR" altLang="fr-FR" dirty="0"/>
          </a:p>
        </p:txBody>
      </p:sp>
      <p:sp>
        <p:nvSpPr>
          <p:cNvPr id="9" name="Titre 1">
            <a:extLst>
              <a:ext uri="{FF2B5EF4-FFF2-40B4-BE49-F238E27FC236}">
                <a16:creationId xmlns:a16="http://schemas.microsoft.com/office/drawing/2014/main" id="{29893301-6F51-42B9-8946-BB32A097B0F0}"/>
              </a:ext>
            </a:extLst>
          </p:cNvPr>
          <p:cNvSpPr txBox="1">
            <a:spLocks/>
          </p:cNvSpPr>
          <p:nvPr/>
        </p:nvSpPr>
        <p:spPr bwMode="auto">
          <a:xfrm>
            <a:off x="838200" y="2301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290088AD-C5F4-4F53-8DB7-86550B16A598}"/>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47B6DE63-7385-4E87-B481-A547720572AE}"/>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49A604F2-4991-4840-BA27-6E346E5278BA}"/>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3" name="Titre 1">
            <a:extLst>
              <a:ext uri="{FF2B5EF4-FFF2-40B4-BE49-F238E27FC236}">
                <a16:creationId xmlns:a16="http://schemas.microsoft.com/office/drawing/2014/main" id="{9FE198E9-76E0-4F71-A61D-A194DE4B9D59}"/>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1120576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249F7A0F-9D67-4F49-BFC4-199E4E9FEACF}"/>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C. 1er janvier 2020</a:t>
            </a:r>
          </a:p>
          <a:p>
            <a:pPr marL="0" indent="0">
              <a:buNone/>
            </a:pPr>
            <a:r>
              <a:rPr lang="fr-BE" altLang="fr-FR" dirty="0"/>
              <a:t>C.3. Dispositions impératives</a:t>
            </a:r>
          </a:p>
          <a:p>
            <a:pPr marL="0" indent="0">
              <a:buNone/>
            </a:pPr>
            <a:r>
              <a:rPr lang="fr-BE" altLang="fr-FR" dirty="0"/>
              <a:t>C.3.1. Déceler les dispositions impératives</a:t>
            </a:r>
          </a:p>
          <a:p>
            <a:pPr lvl="1"/>
            <a:r>
              <a:rPr lang="fr-BE" altLang="fr-FR" dirty="0"/>
              <a:t>Exemples:</a:t>
            </a:r>
          </a:p>
          <a:p>
            <a:pPr lvl="2"/>
            <a:r>
              <a:rPr lang="fr-BE" altLang="fr-FR" dirty="0"/>
              <a:t>Obligation pour le conseil d’administration de convoquer l'assemblée générale dans un délai de trois semaines lorsque des actionnaires qui représentent un dixième du nombre d'actions en circulation le demandent, avec au moins les points de l'ordre du jour proposés par ces actionnaires (article 5:83, alinéa 1er du CSA)</a:t>
            </a:r>
          </a:p>
          <a:p>
            <a:pPr lvl="2"/>
            <a:r>
              <a:rPr lang="fr-BE" altLang="fr-FR" dirty="0"/>
              <a:t>Les règles en matière de résolution des conflits d’intérêts au sein de l’organe d’administration (article 5:76, 7:96 et 9:8 du CSA)</a:t>
            </a:r>
            <a:endParaRPr lang="nl-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13</a:t>
            </a:fld>
            <a:endParaRPr lang="fr-FR" altLang="fr-FR" dirty="0"/>
          </a:p>
        </p:txBody>
      </p:sp>
      <p:sp>
        <p:nvSpPr>
          <p:cNvPr id="6" name="Espace réservé du pied de page 5">
            <a:extLst>
              <a:ext uri="{FF2B5EF4-FFF2-40B4-BE49-F238E27FC236}">
                <a16:creationId xmlns:a16="http://schemas.microsoft.com/office/drawing/2014/main" id="{4565AD6B-0942-457E-B0A8-63235FF6F463}"/>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B83CB93B-E766-4183-8826-F5C13E3B6402}"/>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4ABD707C-5C6A-4C1E-8379-740A9F3E217B}"/>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4" name="Titre 1">
            <a:extLst>
              <a:ext uri="{FF2B5EF4-FFF2-40B4-BE49-F238E27FC236}">
                <a16:creationId xmlns:a16="http://schemas.microsoft.com/office/drawing/2014/main" id="{08117E2F-14F7-4A20-879C-7D79CA4C14AF}"/>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461332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E5146B64-338A-4977-BE65-7B7E9034E0D8}"/>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C. 1er janvier 2020</a:t>
            </a:r>
          </a:p>
          <a:p>
            <a:pPr marL="0" indent="0">
              <a:buNone/>
            </a:pPr>
            <a:r>
              <a:rPr lang="fr-BE" altLang="fr-FR" dirty="0"/>
              <a:t>C.3. Dispositions impératives</a:t>
            </a:r>
          </a:p>
          <a:p>
            <a:pPr marL="0" indent="0">
              <a:buNone/>
            </a:pPr>
            <a:r>
              <a:rPr lang="fr-BE" altLang="fr-FR" dirty="0"/>
              <a:t>C.3.1. Déceler les dispositions impératives</a:t>
            </a:r>
          </a:p>
          <a:p>
            <a:pPr lvl="1"/>
            <a:r>
              <a:rPr lang="fr-BE" altLang="fr-FR" dirty="0"/>
              <a:t>Exemples:</a:t>
            </a:r>
          </a:p>
          <a:p>
            <a:pPr lvl="2"/>
            <a:r>
              <a:rPr lang="fr-BE" altLang="fr-FR" dirty="0"/>
              <a:t>Le régime général de responsabilité des administrateurs (articles 2:56 à 2:58 du CSA)</a:t>
            </a:r>
          </a:p>
          <a:p>
            <a:pPr lvl="2"/>
            <a:r>
              <a:rPr lang="fr-BE" altLang="fr-FR" dirty="0"/>
              <a:t>Le régime de nullité des décisions des organes de la société (articles 2:42 et suivants du CSA)</a:t>
            </a:r>
          </a:p>
          <a:p>
            <a:pPr lvl="2"/>
            <a:r>
              <a:rPr lang="fr-BE" altLang="fr-FR" dirty="0"/>
              <a:t>Le nouveau régime de liquidation (articles 2:75 et suivants du CSA)</a:t>
            </a:r>
          </a:p>
          <a:p>
            <a:pPr lvl="2"/>
            <a:r>
              <a:rPr lang="fr-BE" altLang="fr-FR" dirty="0"/>
              <a:t>Le mode de scrutin des assemblées générales, spécialement la neutralisation des abstentions (article 5:100 du CSA) = AG de carence</a:t>
            </a:r>
          </a:p>
          <a:p>
            <a:pPr lvl="2"/>
            <a:endParaRPr lang="nl-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14</a:t>
            </a:fld>
            <a:endParaRPr lang="fr-FR" altLang="fr-FR" dirty="0"/>
          </a:p>
        </p:txBody>
      </p:sp>
      <p:sp>
        <p:nvSpPr>
          <p:cNvPr id="7" name="Titre 1">
            <a:extLst>
              <a:ext uri="{FF2B5EF4-FFF2-40B4-BE49-F238E27FC236}">
                <a16:creationId xmlns:a16="http://schemas.microsoft.com/office/drawing/2014/main" id="{11098A57-82B5-499D-AB4B-2CDEDDEEEF83}"/>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F0FEE89B-13B5-4D07-86F8-75E7680B1F35}"/>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0E6070FF-180F-4A60-A9DD-C94F3FA552BA}"/>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E1D89C69-806F-4317-8528-563255758106}"/>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02D05EFA-763C-416A-B34C-074FD76DCA42}"/>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701076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4F525081-9105-4472-8B95-2568C6C009DB}"/>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C. 1er janvier 2020</a:t>
            </a:r>
          </a:p>
          <a:p>
            <a:pPr marL="0" indent="0">
              <a:buNone/>
            </a:pPr>
            <a:r>
              <a:rPr lang="fr-BE" altLang="fr-FR" dirty="0"/>
              <a:t>C.3. Dispositions impératives</a:t>
            </a:r>
          </a:p>
          <a:p>
            <a:pPr marL="0" indent="0">
              <a:buNone/>
            </a:pPr>
            <a:r>
              <a:rPr lang="fr-BE" altLang="fr-FR" dirty="0"/>
              <a:t>C.3.1. Déceler les dispositions impératives</a:t>
            </a:r>
          </a:p>
          <a:p>
            <a:pPr lvl="1"/>
            <a:r>
              <a:rPr lang="fr-BE" altLang="fr-FR" dirty="0"/>
              <a:t>Exemples:</a:t>
            </a:r>
          </a:p>
          <a:p>
            <a:pPr lvl="2"/>
            <a:r>
              <a:rPr lang="fr-BE" altLang="fr-FR" dirty="0"/>
              <a:t>Les règles de distribution des bénéfices dans les SRL (article 5:141 et suivants du CSA)</a:t>
            </a:r>
          </a:p>
          <a:p>
            <a:pPr lvl="2"/>
            <a:r>
              <a:rPr lang="fr-BE" altLang="fr-FR" dirty="0"/>
              <a:t>Idem pour le respect de la nouvelle procédure de sonnette d’alarme (article 5:153 du CSA)</a:t>
            </a:r>
          </a:p>
          <a:p>
            <a:pPr lvl="2"/>
            <a:r>
              <a:rPr lang="fr-BE" altLang="fr-FR" dirty="0"/>
              <a:t>Certaines dispositions en matière d’acquisition d’actions propres ou parts bénéficiaires (articles 7:125 et suivants du CSA)</a:t>
            </a:r>
          </a:p>
          <a:p>
            <a:pPr lvl="2"/>
            <a:r>
              <a:rPr lang="nl-BE" altLang="fr-FR" dirty="0"/>
              <a:t>Elargissement de la notion de gestion journalière (5:79 du CSA)</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15</a:t>
            </a:fld>
            <a:endParaRPr lang="fr-FR" altLang="fr-FR" dirty="0"/>
          </a:p>
        </p:txBody>
      </p:sp>
      <p:sp>
        <p:nvSpPr>
          <p:cNvPr id="6" name="Espace réservé du pied de page 5">
            <a:extLst>
              <a:ext uri="{FF2B5EF4-FFF2-40B4-BE49-F238E27FC236}">
                <a16:creationId xmlns:a16="http://schemas.microsoft.com/office/drawing/2014/main" id="{4533BEA7-CFAE-4BED-A429-1B0BC27F52FF}"/>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196D6E36-6D0E-4FD1-9579-56B897291CB9}"/>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3D48658F-E8AE-4F43-BD45-56D603347BA3}"/>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FE462F6F-9022-48F9-8CAF-7D474DFA1F93}"/>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908922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5F21F370-1DFF-4DCE-8626-532AAC2F4AB9}"/>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C. 1er janvier 2020</a:t>
            </a:r>
          </a:p>
          <a:p>
            <a:pPr marL="0" indent="0">
              <a:buNone/>
            </a:pPr>
            <a:r>
              <a:rPr lang="fr-BE" altLang="fr-FR" dirty="0"/>
              <a:t>C.3. Dispositions impératives</a:t>
            </a:r>
          </a:p>
          <a:p>
            <a:pPr marL="0" indent="0">
              <a:buNone/>
            </a:pPr>
            <a:r>
              <a:rPr lang="fr-BE" altLang="fr-FR" dirty="0"/>
              <a:t>C.3.1. Règles impératives du Code des sociétés supprimées ou adoucies</a:t>
            </a:r>
          </a:p>
          <a:p>
            <a:pPr lvl="1"/>
            <a:r>
              <a:rPr lang="fr-BE" altLang="fr-FR" dirty="0"/>
              <a:t>Question qui se pose pendant la période intermédiaire pour les personnes morales dont la forme est supprimée dans le CSA</a:t>
            </a:r>
          </a:p>
          <a:p>
            <a:pPr lvl="1"/>
            <a:r>
              <a:rPr lang="fr-BE" altLang="fr-FR" dirty="0"/>
              <a:t>Règles impératives du Code des sociétés supprimées : restent applicables pendant la période intermédiaire</a:t>
            </a:r>
          </a:p>
          <a:p>
            <a:pPr lvl="1"/>
            <a:r>
              <a:rPr lang="fr-BE" altLang="fr-FR" dirty="0"/>
              <a:t>Règles impératives adoucies : application du CSA</a:t>
            </a:r>
          </a:p>
          <a:p>
            <a:pPr lvl="1"/>
            <a:r>
              <a:rPr lang="fr-BE" altLang="fr-FR" dirty="0"/>
              <a:t>En cas de conflit entre règles impératives : le CSA prime </a:t>
            </a:r>
          </a:p>
          <a:p>
            <a:pPr lvl="1"/>
            <a:endParaRPr lang="nl-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16</a:t>
            </a:fld>
            <a:endParaRPr lang="fr-FR" altLang="fr-FR" dirty="0"/>
          </a:p>
        </p:txBody>
      </p:sp>
      <p:sp>
        <p:nvSpPr>
          <p:cNvPr id="7" name="Titre 1">
            <a:extLst>
              <a:ext uri="{FF2B5EF4-FFF2-40B4-BE49-F238E27FC236}">
                <a16:creationId xmlns:a16="http://schemas.microsoft.com/office/drawing/2014/main" id="{82359837-7335-4613-AF21-3C82158091BC}"/>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B564363A-C025-4DDF-8308-C36ED2278ABA}"/>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81C8F43D-BE06-4D3C-9512-3328A4D643F4}"/>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568286D7-4BFC-4F82-9896-C5D7C30D7AF4}"/>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4" name="Titre 1">
            <a:extLst>
              <a:ext uri="{FF2B5EF4-FFF2-40B4-BE49-F238E27FC236}">
                <a16:creationId xmlns:a16="http://schemas.microsoft.com/office/drawing/2014/main" id="{43B11587-FABB-4406-B474-C28FFC07640A}"/>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1238113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C7F4DFA6-E92D-4864-8D73-3C0E856CE8ED}"/>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fontScale="92500" lnSpcReduction="20000"/>
          </a:bodyPr>
          <a:lstStyle/>
          <a:p>
            <a:pPr marL="0" indent="0">
              <a:buNone/>
            </a:pPr>
            <a:r>
              <a:rPr lang="fr-BE" altLang="fr-FR" dirty="0"/>
              <a:t>C. 1er janvier 2020</a:t>
            </a:r>
          </a:p>
          <a:p>
            <a:pPr marL="0" indent="0">
              <a:buNone/>
            </a:pPr>
            <a:r>
              <a:rPr lang="fr-BE" altLang="fr-FR" dirty="0"/>
              <a:t>C.4. Modification des statuts</a:t>
            </a:r>
          </a:p>
          <a:p>
            <a:pPr lvl="1"/>
            <a:r>
              <a:rPr lang="nl-BE" altLang="fr-FR" dirty="0"/>
              <a:t>Les statuts des personnes morales </a:t>
            </a:r>
            <a:r>
              <a:rPr lang="nl-BE" altLang="fr-FR" dirty="0" err="1"/>
              <a:t>existantes</a:t>
            </a:r>
            <a:r>
              <a:rPr lang="nl-BE" altLang="fr-FR" dirty="0"/>
              <a:t> ne doivent pas obligatoirement être mis en conformité avec le CSA pour le 1er janvier 2020, mais</a:t>
            </a:r>
            <a:r>
              <a:rPr lang="mr-IN" altLang="fr-FR" dirty="0"/>
              <a:t>…</a:t>
            </a:r>
            <a:endParaRPr lang="fr-FR" altLang="fr-FR" dirty="0"/>
          </a:p>
          <a:p>
            <a:pPr lvl="1"/>
            <a:endParaRPr lang="nl-BE" altLang="fr-FR" dirty="0"/>
          </a:p>
          <a:p>
            <a:pPr lvl="1"/>
            <a:r>
              <a:rPr lang="nl-BE" altLang="fr-FR" dirty="0"/>
              <a:t>A partir du 1er janvier 2020, en cas de modification quelconque des statuts (même étrangère aux nouvelles dispositions) : les sociétés, associations et fondations doivent mettre leurs statuts en conformité avec les dispositions du CSA</a:t>
            </a:r>
          </a:p>
          <a:p>
            <a:pPr lvl="2"/>
            <a:r>
              <a:rPr lang="nl-BE" altLang="fr-FR" dirty="0"/>
              <a:t>Exemple : une SA veut modifier son objet social. Elle doit (intégralement) adapter ses statuts au CSA.</a:t>
            </a:r>
          </a:p>
          <a:p>
            <a:pPr lvl="2"/>
            <a:endParaRPr lang="nl-BE" altLang="fr-FR" dirty="0"/>
          </a:p>
          <a:p>
            <a:pPr lvl="1"/>
            <a:r>
              <a:rPr lang="nl-BE" altLang="fr-FR" dirty="0"/>
              <a:t>Exceptions : modification des statuts dans le cadre de la technique du capital autorisé ou de l’exercice du droit de souscription ou de convertion d’obligations convertibles (dans ces hypothèses, pas d’intervention de l’assemblée générale = obligation d’apater les statuts au CSA jugée excessive par le législateur)</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17</a:t>
            </a:fld>
            <a:endParaRPr lang="fr-FR" altLang="fr-FR" dirty="0"/>
          </a:p>
        </p:txBody>
      </p:sp>
      <p:sp>
        <p:nvSpPr>
          <p:cNvPr id="7" name="Titre 1">
            <a:extLst>
              <a:ext uri="{FF2B5EF4-FFF2-40B4-BE49-F238E27FC236}">
                <a16:creationId xmlns:a16="http://schemas.microsoft.com/office/drawing/2014/main" id="{8C36A259-B46D-4E49-BDD1-0F1D892964AF}"/>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07793924-9F63-4082-91BA-1AD45C4421A3}"/>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04180887-C822-4CAE-A7A2-BC545F9663C4}"/>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9D145070-EA73-4AA5-86F0-0ECCB68767F9}"/>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3" name="Titre 1">
            <a:extLst>
              <a:ext uri="{FF2B5EF4-FFF2-40B4-BE49-F238E27FC236}">
                <a16:creationId xmlns:a16="http://schemas.microsoft.com/office/drawing/2014/main" id="{076C4688-DD3E-4E92-AD53-255004C09720}"/>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1447214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1FEF65C2-1BF8-499A-ADAF-EECD786965AC}"/>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lnSpcReduction="10000"/>
          </a:bodyPr>
          <a:lstStyle/>
          <a:p>
            <a:pPr marL="0" indent="0">
              <a:buNone/>
            </a:pPr>
            <a:r>
              <a:rPr lang="fr-BE" altLang="fr-FR" dirty="0"/>
              <a:t>C. 1er janvier 2020</a:t>
            </a:r>
          </a:p>
          <a:p>
            <a:pPr marL="0" indent="0">
              <a:buNone/>
            </a:pPr>
            <a:r>
              <a:rPr lang="fr-BE" altLang="fr-FR" dirty="0"/>
              <a:t>C.4. Modification des statuts</a:t>
            </a:r>
          </a:p>
          <a:p>
            <a:pPr lvl="1"/>
            <a:r>
              <a:rPr lang="nl-BE" altLang="fr-FR" dirty="0"/>
              <a:t>Quel droit appliquer? Le CSA (pas besoin de respecter la procédure de transformation prévue par le CSA en ce qui concerne les sociétés dont la forme est supprimée, si la forme adoptée est celle désignée par la loi)</a:t>
            </a:r>
          </a:p>
          <a:p>
            <a:pPr lvl="1"/>
            <a:r>
              <a:rPr lang="nl-BE" altLang="fr-FR" dirty="0"/>
              <a:t>Conséquence du non-respect de mettre les statuts en conformité ? Responsabilité personnelle et solidaire des membres de l’organe d’administration pour les dommages subis par la société et les tiers</a:t>
            </a:r>
          </a:p>
          <a:p>
            <a:pPr lvl="2"/>
            <a:r>
              <a:rPr lang="nl-BE" altLang="fr-FR" dirty="0"/>
              <a:t>Théorique pour deux raisons: </a:t>
            </a:r>
          </a:p>
          <a:p>
            <a:pPr lvl="3"/>
            <a:r>
              <a:rPr lang="nl-BE" altLang="fr-FR" dirty="0"/>
              <a:t>Quel dommage pourrait être subi?</a:t>
            </a:r>
          </a:p>
          <a:p>
            <a:pPr lvl="3"/>
            <a:r>
              <a:rPr lang="nl-BE" altLang="fr-FR" dirty="0"/>
              <a:t>Ce n’est pas l’organe d’administration qui modifie les statuts mais l’assemblée générale. Si l’assemblée générale est convoquée avec proposition d’adapter les statuts par l’organe d’administration : possibilité de décharge des adminsitrateurs (cf. article 2:56, alinéa 4 du CSA)?</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18</a:t>
            </a:fld>
            <a:endParaRPr lang="fr-FR" altLang="fr-FR" dirty="0"/>
          </a:p>
        </p:txBody>
      </p:sp>
      <p:sp>
        <p:nvSpPr>
          <p:cNvPr id="7" name="Titre 1">
            <a:extLst>
              <a:ext uri="{FF2B5EF4-FFF2-40B4-BE49-F238E27FC236}">
                <a16:creationId xmlns:a16="http://schemas.microsoft.com/office/drawing/2014/main" id="{0AF0D113-C48C-4B62-9DFE-F2B4CE73756A}"/>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7C7E9905-48E0-4581-A426-F5D87A0C15FE}"/>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23C0FE87-1492-4FF0-974C-924239E80A87}"/>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A5F333B8-7FE0-495D-833C-B52A1281548B}"/>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058B62E5-9340-49E1-9DD7-05A0BAEDC8CE}"/>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960972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43F1623D-6EEA-4C3E-B14A-A35B32109949}"/>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C. 1er janvier 2020</a:t>
            </a:r>
          </a:p>
          <a:p>
            <a:pPr marL="0" indent="0">
              <a:buNone/>
            </a:pPr>
            <a:r>
              <a:rPr lang="fr-BE" altLang="fr-FR" dirty="0"/>
              <a:t>C.5. Agréments (pour mémoire)</a:t>
            </a:r>
          </a:p>
          <a:p>
            <a:pPr lvl="1"/>
            <a:r>
              <a:rPr lang="fr-BE" altLang="fr-FR" dirty="0"/>
              <a:t>Présomption d’agrément prévus par le législateur :</a:t>
            </a:r>
          </a:p>
          <a:p>
            <a:pPr lvl="1"/>
            <a:endParaRPr lang="fr-BE" altLang="fr-FR" dirty="0"/>
          </a:p>
          <a:p>
            <a:pPr lvl="2"/>
            <a:r>
              <a:rPr lang="fr-BE" altLang="fr-FR" dirty="0"/>
              <a:t>Les SFS sont présumées agréées comme entreprises sociales ;</a:t>
            </a:r>
          </a:p>
          <a:p>
            <a:pPr lvl="2"/>
            <a:r>
              <a:rPr lang="fr-BE" altLang="fr-FR" dirty="0"/>
              <a:t>Les sociétés agricoles sont présumées agréées comme entreprises agricoles. </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19</a:t>
            </a:fld>
            <a:endParaRPr lang="fr-FR" altLang="fr-FR" dirty="0"/>
          </a:p>
        </p:txBody>
      </p:sp>
      <p:sp>
        <p:nvSpPr>
          <p:cNvPr id="8" name="Titre 1">
            <a:extLst>
              <a:ext uri="{FF2B5EF4-FFF2-40B4-BE49-F238E27FC236}">
                <a16:creationId xmlns:a16="http://schemas.microsoft.com/office/drawing/2014/main" id="{A984A19C-3864-4060-B4DE-3DF896D15120}"/>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13E36369-CDFE-4408-BAEC-1D2F6E297143}"/>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5F8F917B-AFB1-451C-B361-3B161ADE27A8}"/>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F62526DF-FDEA-4635-93EB-67E6EFD37497}"/>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09A70DAC-E991-4DF7-89C7-A15A18260613}"/>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446264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AC5278-E6B4-4BCB-AC6B-3B177F3A9D51}"/>
              </a:ext>
            </a:extLst>
          </p:cNvPr>
          <p:cNvSpPr>
            <a:spLocks noGrp="1"/>
          </p:cNvSpPr>
          <p:nvPr>
            <p:ph type="title"/>
          </p:nvPr>
        </p:nvSpPr>
        <p:spPr>
          <a:xfrm>
            <a:off x="812800" y="2032000"/>
            <a:ext cx="10515600" cy="1325563"/>
          </a:xfrm>
        </p:spPr>
        <p:txBody>
          <a:bodyPr>
            <a:normAutofit fontScale="90000"/>
          </a:bodyPr>
          <a:lstStyle/>
          <a:p>
            <a:r>
              <a:rPr lang="fr-FR" dirty="0"/>
              <a:t>1.Normes impératives</a:t>
            </a:r>
            <a:br>
              <a:rPr lang="fr-FR" dirty="0"/>
            </a:br>
            <a:r>
              <a:rPr lang="fr-FR" dirty="0"/>
              <a:t>2.Des différents types de titres dans la SRL</a:t>
            </a:r>
            <a:br>
              <a:rPr lang="fr-FR" dirty="0"/>
            </a:br>
            <a:r>
              <a:rPr lang="fr-FR" dirty="0"/>
              <a:t>3.SPRL &amp; SRL : ce qui change (vraiment)? </a:t>
            </a:r>
            <a:br>
              <a:rPr lang="fr-FR" dirty="0"/>
            </a:br>
            <a:br>
              <a:rPr lang="fr-FR" dirty="0"/>
            </a:br>
            <a:endParaRPr lang="fr-BE" dirty="0"/>
          </a:p>
        </p:txBody>
      </p:sp>
      <p:sp>
        <p:nvSpPr>
          <p:cNvPr id="3" name="Espace réservé du pied de page 2">
            <a:extLst>
              <a:ext uri="{FF2B5EF4-FFF2-40B4-BE49-F238E27FC236}">
                <a16:creationId xmlns:a16="http://schemas.microsoft.com/office/drawing/2014/main" id="{1A63E5D6-F9EA-4F51-84B3-F6810FB393BD}"/>
              </a:ext>
            </a:extLst>
          </p:cNvPr>
          <p:cNvSpPr>
            <a:spLocks noGrp="1"/>
          </p:cNvSpPr>
          <p:nvPr>
            <p:ph type="ftr" sz="quarter" idx="11"/>
          </p:nvPr>
        </p:nvSpPr>
        <p:spPr/>
        <p:txBody>
          <a:bodyPr/>
          <a:lstStyle/>
          <a:p>
            <a:r>
              <a:rPr lang="fr-FR"/>
              <a:t>CBCEC - CSA - 13 décembre 2019</a:t>
            </a:r>
            <a:endParaRPr lang="fr-BE"/>
          </a:p>
        </p:txBody>
      </p:sp>
      <p:sp>
        <p:nvSpPr>
          <p:cNvPr id="5" name="Espace réservé du numéro de diapositive 4">
            <a:extLst>
              <a:ext uri="{FF2B5EF4-FFF2-40B4-BE49-F238E27FC236}">
                <a16:creationId xmlns:a16="http://schemas.microsoft.com/office/drawing/2014/main" id="{1F0CFCD9-23FC-4728-B56D-753E7DF4B27C}"/>
              </a:ext>
            </a:extLst>
          </p:cNvPr>
          <p:cNvSpPr>
            <a:spLocks noGrp="1"/>
          </p:cNvSpPr>
          <p:nvPr>
            <p:ph type="sldNum" sz="quarter" idx="12"/>
          </p:nvPr>
        </p:nvSpPr>
        <p:spPr/>
        <p:txBody>
          <a:bodyPr/>
          <a:lstStyle/>
          <a:p>
            <a:fld id="{D04C0D5C-8E6A-422E-B34A-5BC3D7A3D48C}" type="slidenum">
              <a:rPr lang="fr-BE" smtClean="0"/>
              <a:pPr/>
              <a:t>2</a:t>
            </a:fld>
            <a:endParaRPr lang="fr-BE"/>
          </a:p>
        </p:txBody>
      </p:sp>
      <p:sp>
        <p:nvSpPr>
          <p:cNvPr id="6" name="Rectangle 5">
            <a:extLst>
              <a:ext uri="{FF2B5EF4-FFF2-40B4-BE49-F238E27FC236}">
                <a16:creationId xmlns:a16="http://schemas.microsoft.com/office/drawing/2014/main" id="{F6045099-C579-42A2-B3D7-E4CCD885B4FF}"/>
              </a:ext>
            </a:extLst>
          </p:cNvPr>
          <p:cNvSpPr/>
          <p:nvPr/>
        </p:nvSpPr>
        <p:spPr>
          <a:xfrm>
            <a:off x="812800" y="236001"/>
            <a:ext cx="6096000" cy="369332"/>
          </a:xfrm>
          <a:prstGeom prst="rect">
            <a:avLst/>
          </a:prstGeom>
        </p:spPr>
        <p:txBody>
          <a:bodyPr>
            <a:spAutoFit/>
          </a:bodyPr>
          <a:lstStyle/>
          <a:p>
            <a:endParaRPr lang="fr-BE" dirty="0"/>
          </a:p>
        </p:txBody>
      </p:sp>
      <p:cxnSp>
        <p:nvCxnSpPr>
          <p:cNvPr id="12" name="Connecteur droit 11">
            <a:extLst>
              <a:ext uri="{FF2B5EF4-FFF2-40B4-BE49-F238E27FC236}">
                <a16:creationId xmlns:a16="http://schemas.microsoft.com/office/drawing/2014/main" id="{D072E3FD-F903-4515-8BAD-4B379D5549FE}"/>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3" name="Connecteur droit 12">
            <a:extLst>
              <a:ext uri="{FF2B5EF4-FFF2-40B4-BE49-F238E27FC236}">
                <a16:creationId xmlns:a16="http://schemas.microsoft.com/office/drawing/2014/main" id="{298D1C5A-32BD-4D17-A2B4-099B6805BB3F}"/>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10455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302A70D3-07EC-4C78-BF4F-1726BB9F389E}"/>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D. 1er janvier 2024</a:t>
            </a:r>
          </a:p>
          <a:p>
            <a:pPr lvl="1"/>
            <a:r>
              <a:rPr lang="fr-BE" altLang="fr-FR" dirty="0"/>
              <a:t>Application du CSA à toutes les personnes morales sans exception</a:t>
            </a:r>
          </a:p>
          <a:p>
            <a:pPr lvl="2"/>
            <a:r>
              <a:rPr lang="fr-BE" altLang="fr-FR" dirty="0"/>
              <a:t>Réserve : pour les associations, interdiction d’exercer des activités commerciales jusqu’en 2029, aussi longtemps que leurs statuts n’ont pas été adaptés au CSA</a:t>
            </a:r>
          </a:p>
          <a:p>
            <a:pPr lvl="1"/>
            <a:r>
              <a:rPr lang="fr-BE" altLang="fr-FR" dirty="0"/>
              <a:t>Il s’agit également de la date limite pour que les sociétés, associations et fondations mettent leurs statuts en conformité avec le CSA</a:t>
            </a:r>
          </a:p>
          <a:p>
            <a:pPr lvl="2"/>
            <a:r>
              <a:rPr lang="fr-BE" altLang="fr-FR" dirty="0"/>
              <a:t>Rappel : pour les personnes morales dont la forme est maintenue, application entière du CSA à partir du 1er janvier 2020, mais délai laissé pour adapter leurs statuts</a:t>
            </a:r>
          </a:p>
          <a:p>
            <a:pPr lvl="1"/>
            <a:r>
              <a:rPr lang="fr-BE" altLang="fr-FR" dirty="0"/>
              <a:t>Conséquence du non-respect du délai : responsabilité de l’organe d’administration</a:t>
            </a:r>
          </a:p>
          <a:p>
            <a:pPr lvl="2"/>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20</a:t>
            </a:fld>
            <a:endParaRPr lang="fr-FR" altLang="fr-FR" dirty="0"/>
          </a:p>
        </p:txBody>
      </p:sp>
      <p:sp>
        <p:nvSpPr>
          <p:cNvPr id="7" name="Titre 1">
            <a:extLst>
              <a:ext uri="{FF2B5EF4-FFF2-40B4-BE49-F238E27FC236}">
                <a16:creationId xmlns:a16="http://schemas.microsoft.com/office/drawing/2014/main" id="{859D2B18-E2AC-402A-9DF1-81A1A4AECEBF}"/>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04E36D7C-ECE1-4557-8BE1-AADBE52E29F7}"/>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C24312F2-E7B7-486B-92C2-7C315A8C2142}"/>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7B5234AF-1F0D-41B2-AAF2-17A183110736}"/>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3" name="Titre 1">
            <a:extLst>
              <a:ext uri="{FF2B5EF4-FFF2-40B4-BE49-F238E27FC236}">
                <a16:creationId xmlns:a16="http://schemas.microsoft.com/office/drawing/2014/main" id="{71799EBF-6366-4FCC-98BD-4380BE43EA0C}"/>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1901208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6122BC98-0040-49C5-8839-DA67D977B2BE}"/>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D. 1er janvier 2024</a:t>
            </a:r>
          </a:p>
          <a:p>
            <a:pPr lvl="1"/>
            <a:r>
              <a:rPr lang="fr-BE" altLang="fr-FR" dirty="0"/>
              <a:t>Pour les personnes morales dont la forme est supprimée, si les statuts ne sont pas adaptés au CSA pour le 1er janvier 2024 : transformation de plein droit</a:t>
            </a:r>
          </a:p>
          <a:p>
            <a:pPr lvl="2"/>
            <a:r>
              <a:rPr lang="fr-BE" altLang="fr-FR" dirty="0"/>
              <a:t>La SCA : SA avec administrateur unique ;</a:t>
            </a:r>
          </a:p>
          <a:p>
            <a:pPr lvl="2"/>
            <a:r>
              <a:rPr lang="fr-BE" altLang="fr-FR" dirty="0"/>
              <a:t>La SCRI, le GIE et la société agricole sans associé commanditaire : SNC ; </a:t>
            </a:r>
          </a:p>
          <a:p>
            <a:pPr lvl="2"/>
            <a:r>
              <a:rPr lang="fr-BE" altLang="fr-FR" dirty="0"/>
              <a:t>La société agricole avec associé(s) commanditaire(s) : </a:t>
            </a:r>
            <a:r>
              <a:rPr lang="fr-BE" altLang="fr-FR" dirty="0" err="1"/>
              <a:t>Scomm</a:t>
            </a:r>
            <a:endParaRPr lang="fr-BE" altLang="fr-FR" dirty="0"/>
          </a:p>
          <a:p>
            <a:pPr lvl="2"/>
            <a:r>
              <a:rPr lang="fr-BE" altLang="fr-FR" dirty="0"/>
              <a:t>La SCRL (qui ne répond pas aux critères de la nouvelle définition) : SRL</a:t>
            </a:r>
          </a:p>
          <a:p>
            <a:pPr lvl="1"/>
            <a:r>
              <a:rPr lang="fr-BE" altLang="fr-FR" dirty="0"/>
              <a:t>Ces sociétés ont alors un délai de 6 mois à partir de leur transformation de plein droit pour convoquer une assemblée générale avec pour ordre du jour l’adaptation des statuts à la nouvelle forme légale</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21</a:t>
            </a:fld>
            <a:endParaRPr lang="fr-FR" altLang="fr-FR" dirty="0"/>
          </a:p>
        </p:txBody>
      </p:sp>
      <p:sp>
        <p:nvSpPr>
          <p:cNvPr id="7" name="Titre 1">
            <a:extLst>
              <a:ext uri="{FF2B5EF4-FFF2-40B4-BE49-F238E27FC236}">
                <a16:creationId xmlns:a16="http://schemas.microsoft.com/office/drawing/2014/main" id="{207B6C6C-5A98-42CF-956B-001B3C9865A0}"/>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2C0F4E3A-AC9F-47BF-83CB-1FE13A683D34}"/>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00C13224-78AE-4E4D-B82E-CB28DDC6864B}"/>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C7EEE978-4B10-4E7E-ACC9-A06232D70137}"/>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D9CB4AA9-0188-4A47-A855-7539E1C365E6}"/>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1136836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5F46647D-CA13-4F53-94EF-E6B2A56FD3DF}"/>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a:xfrm>
            <a:off x="838200" y="1835150"/>
            <a:ext cx="10515600" cy="4351338"/>
          </a:xfrm>
        </p:spPr>
        <p:txBody>
          <a:bodyPr/>
          <a:lstStyle/>
          <a:p>
            <a:pPr marL="0" indent="0">
              <a:buNone/>
            </a:pPr>
            <a:r>
              <a:rPr lang="fr-BE" altLang="fr-FR" dirty="0"/>
              <a:t>E. En synthèse</a:t>
            </a:r>
          </a:p>
          <a:p>
            <a:pPr lvl="1"/>
            <a:r>
              <a:rPr lang="fr-BE" altLang="fr-FR" dirty="0"/>
              <a:t>En principe, application intégrale du CSA:</a:t>
            </a:r>
          </a:p>
          <a:p>
            <a:pPr lvl="1"/>
            <a:endParaRPr lang="fr-BE" altLang="fr-FR" dirty="0"/>
          </a:p>
          <a:p>
            <a:pPr lvl="2"/>
            <a:r>
              <a:rPr lang="fr-BE" altLang="fr-FR" dirty="0"/>
              <a:t>Pour les personnes morales constituées à partir du 1er mai 2019 : 1er mai 2019 ;</a:t>
            </a:r>
          </a:p>
          <a:p>
            <a:pPr lvl="2"/>
            <a:r>
              <a:rPr lang="fr-BE" altLang="fr-FR" dirty="0" err="1"/>
              <a:t>Opt</a:t>
            </a:r>
            <a:r>
              <a:rPr lang="fr-BE" altLang="fr-FR" dirty="0"/>
              <a:t>-in entre le 4 avril 2019 et le 31 décembre 2019 : date de la publication des statuts mis en conformité avec le CSA et au plus tôt le 1er mai 2019 ;</a:t>
            </a:r>
          </a:p>
          <a:p>
            <a:pPr lvl="2"/>
            <a:r>
              <a:rPr lang="fr-BE" altLang="fr-FR" dirty="0"/>
              <a:t>Pour les sociétés dont la forme est supprimée et qui n’ont pas fait d’</a:t>
            </a:r>
            <a:r>
              <a:rPr lang="fr-BE" altLang="fr-FR" dirty="0" err="1"/>
              <a:t>opt</a:t>
            </a:r>
            <a:r>
              <a:rPr lang="fr-BE" altLang="fr-FR" dirty="0"/>
              <a:t>-in : date de la publication des statuts mis en conformité avec le CSA et au plus tard le 1er janvier 2024 ;</a:t>
            </a:r>
          </a:p>
          <a:p>
            <a:pPr lvl="2"/>
            <a:r>
              <a:rPr lang="fr-BE" altLang="fr-FR" dirty="0"/>
              <a:t>Pour les autres : 1er janvier 2020. </a:t>
            </a:r>
          </a:p>
          <a:p>
            <a:pPr lvl="2"/>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22</a:t>
            </a:fld>
            <a:endParaRPr lang="fr-FR" altLang="fr-FR" dirty="0"/>
          </a:p>
        </p:txBody>
      </p:sp>
      <p:sp>
        <p:nvSpPr>
          <p:cNvPr id="7" name="Titre 1">
            <a:extLst>
              <a:ext uri="{FF2B5EF4-FFF2-40B4-BE49-F238E27FC236}">
                <a16:creationId xmlns:a16="http://schemas.microsoft.com/office/drawing/2014/main" id="{A6CA6776-B200-450F-AE2E-248FDE08EEA9}"/>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3A8EEABD-11CD-4279-88B0-99CB0B00FAE0}"/>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6B3CF0AC-A53E-4687-9F7E-B6DC6D8111DD}"/>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FA9E4FC9-5FD9-4CA7-BC4A-48AE67C76881}"/>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9725680F-3138-47F5-B940-7E1542479ADD}"/>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1330023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FDA5BE33-6FB1-49B2-B8F4-16B88BBB4CCD}"/>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F. Quelques exceptions et règles particulières</a:t>
            </a:r>
          </a:p>
          <a:p>
            <a:pPr marL="0" indent="0">
              <a:buNone/>
            </a:pPr>
            <a:r>
              <a:rPr lang="fr-BE" altLang="fr-FR" dirty="0"/>
              <a:t>F.1. Résolution des conflits internes</a:t>
            </a:r>
          </a:p>
          <a:p>
            <a:pPr lvl="1"/>
            <a:r>
              <a:rPr lang="fr-BE" altLang="fr-FR" dirty="0"/>
              <a:t>Procédures applicable dès le 1er mai 2019 pour les procédures lancées à partir de cette date (actions en exclusion et en retrait)</a:t>
            </a:r>
          </a:p>
          <a:p>
            <a:pPr lvl="1"/>
            <a:endParaRPr lang="fr-BE" altLang="fr-FR" dirty="0"/>
          </a:p>
          <a:p>
            <a:pPr lvl="1"/>
            <a:r>
              <a:rPr lang="fr-BE" altLang="fr-FR" dirty="0"/>
              <a:t>Concerne uniquement les SRL et les SA (cf. articles 2:60 et suivants du CSA)</a:t>
            </a:r>
          </a:p>
          <a:p>
            <a:pPr lvl="1"/>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23</a:t>
            </a:fld>
            <a:endParaRPr lang="fr-FR" altLang="fr-FR" dirty="0"/>
          </a:p>
        </p:txBody>
      </p:sp>
      <p:sp>
        <p:nvSpPr>
          <p:cNvPr id="8" name="Titre 1">
            <a:extLst>
              <a:ext uri="{FF2B5EF4-FFF2-40B4-BE49-F238E27FC236}">
                <a16:creationId xmlns:a16="http://schemas.microsoft.com/office/drawing/2014/main" id="{2CB32ADB-AC7C-43C5-8B84-7F51CBBDB9B2}"/>
              </a:ext>
            </a:extLst>
          </p:cNvPr>
          <p:cNvSpPr txBox="1">
            <a:spLocks/>
          </p:cNvSpPr>
          <p:nvPr/>
        </p:nvSpPr>
        <p:spPr bwMode="auto">
          <a:xfrm>
            <a:off x="60801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0DC4BAA6-D732-4485-BBC2-3F0ED1250D71}"/>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16D8AFDE-29C6-4255-AA5B-CEEE1556D6E0}"/>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D8275773-E580-4F1C-A39D-189C946F0BB6}"/>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5" name="Titre 1">
            <a:extLst>
              <a:ext uri="{FF2B5EF4-FFF2-40B4-BE49-F238E27FC236}">
                <a16:creationId xmlns:a16="http://schemas.microsoft.com/office/drawing/2014/main" id="{2B3586EC-827F-4D1C-A377-86241E943C4A}"/>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1942941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8EF610C3-FCE7-4E10-8842-3632FAF1B242}"/>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F. Quelques exceptions et règles particulières</a:t>
            </a:r>
          </a:p>
          <a:p>
            <a:pPr marL="0" indent="0">
              <a:buNone/>
            </a:pPr>
            <a:r>
              <a:rPr lang="fr-BE" altLang="fr-FR" dirty="0"/>
              <a:t>F.2. Interdiction d’exercer des activités commerciales pour les associations</a:t>
            </a:r>
          </a:p>
          <a:p>
            <a:pPr lvl="1"/>
            <a:r>
              <a:rPr lang="fr-BE" altLang="fr-FR" dirty="0"/>
              <a:t>Obligation d’adapter l’objet de l’association au préalable</a:t>
            </a:r>
          </a:p>
          <a:p>
            <a:pPr lvl="1"/>
            <a:r>
              <a:rPr lang="fr-BE" altLang="fr-FR" dirty="0"/>
              <a:t>Interdiction, le cas échéant, maintenue jusqu’au 1er janvier 2029, à défaut d’adaptation</a:t>
            </a:r>
          </a:p>
          <a:p>
            <a:pPr lvl="1"/>
            <a:r>
              <a:rPr lang="fr-BE" altLang="fr-FR" dirty="0"/>
              <a:t>Cela ne modifie en rien l’obligation de mise en conformité des statuts pour le 1er janvier 2024, au plus tard</a:t>
            </a:r>
          </a:p>
          <a:p>
            <a:pPr lvl="1"/>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24</a:t>
            </a:fld>
            <a:endParaRPr lang="fr-FR" altLang="fr-FR" dirty="0"/>
          </a:p>
        </p:txBody>
      </p:sp>
      <p:sp>
        <p:nvSpPr>
          <p:cNvPr id="7" name="Titre 1">
            <a:extLst>
              <a:ext uri="{FF2B5EF4-FFF2-40B4-BE49-F238E27FC236}">
                <a16:creationId xmlns:a16="http://schemas.microsoft.com/office/drawing/2014/main" id="{2F38ACF1-6879-423D-B87F-2A3C9F559BF5}"/>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B055A6C1-CA9B-46DF-AD2C-C57132606393}"/>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78BD43A8-1F18-41CA-8A41-38336EA437B6}"/>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D0A8D1E0-06C9-4B7E-974F-5C578CA292CE}"/>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2FF79D0B-5B4E-46C5-B21F-A85C4CABF35F}"/>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660106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5EC947E0-B701-49A4-B97B-8797DF46D196}"/>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F. Quelques exceptions et règles particulières</a:t>
            </a:r>
          </a:p>
          <a:p>
            <a:pPr marL="0" indent="0">
              <a:buNone/>
            </a:pPr>
            <a:r>
              <a:rPr lang="fr-BE" altLang="fr-FR" dirty="0"/>
              <a:t>F.3. Reprise des engagements pris pour une personne morale en formation</a:t>
            </a:r>
          </a:p>
          <a:p>
            <a:pPr lvl="1"/>
            <a:r>
              <a:rPr lang="fr-BE" altLang="fr-FR" dirty="0"/>
              <a:t>Modification du délai pour la reprise (désormais 3 mois à partir de la constitution de la personne morale)</a:t>
            </a:r>
          </a:p>
          <a:p>
            <a:pPr lvl="1"/>
            <a:r>
              <a:rPr lang="fr-BE" altLang="fr-FR" dirty="0"/>
              <a:t>Pour les personnes morales constituées à partir du 1er mai 2019 : le délai est de 3 mois</a:t>
            </a:r>
          </a:p>
          <a:p>
            <a:pPr lvl="1"/>
            <a:r>
              <a:rPr lang="fr-BE" altLang="fr-FR" dirty="0"/>
              <a:t>Pour les personnes morales plus anciennes : si le délai de reprise est expiré au moment de l’entrée en vigueur du CSA, on ne fait pas renaître un délai expiré</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25</a:t>
            </a:fld>
            <a:endParaRPr lang="fr-FR" altLang="fr-FR" dirty="0"/>
          </a:p>
        </p:txBody>
      </p:sp>
      <p:sp>
        <p:nvSpPr>
          <p:cNvPr id="7" name="Titre 1">
            <a:extLst>
              <a:ext uri="{FF2B5EF4-FFF2-40B4-BE49-F238E27FC236}">
                <a16:creationId xmlns:a16="http://schemas.microsoft.com/office/drawing/2014/main" id="{2850C8EA-19F4-4F0F-A4B6-C49A2AC212A8}"/>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DF3FB87C-B2E2-485E-8963-EEDB2D2C5F29}"/>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4362D936-DA7B-4559-8D0C-C8E6C2290D8A}"/>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1D75DC68-3B31-4531-8C61-F7AC62B210D5}"/>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3" name="Titre 1">
            <a:extLst>
              <a:ext uri="{FF2B5EF4-FFF2-40B4-BE49-F238E27FC236}">
                <a16:creationId xmlns:a16="http://schemas.microsoft.com/office/drawing/2014/main" id="{C2BD9655-A5CC-4017-8331-E26670FFE9F1}"/>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2009594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A916D775-FA6E-4E50-95B1-9106093E14C3}"/>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a:xfrm>
            <a:off x="838200" y="1825625"/>
            <a:ext cx="10515600" cy="4351338"/>
          </a:xfrm>
        </p:spPr>
        <p:txBody>
          <a:bodyPr/>
          <a:lstStyle/>
          <a:p>
            <a:pPr marL="0" indent="0">
              <a:buNone/>
            </a:pPr>
            <a:r>
              <a:rPr lang="fr-BE" altLang="fr-FR" dirty="0"/>
              <a:t>F. Quelques exceptions et règles particulières</a:t>
            </a:r>
          </a:p>
          <a:p>
            <a:pPr marL="0" indent="0">
              <a:buNone/>
            </a:pPr>
            <a:r>
              <a:rPr lang="fr-BE" altLang="fr-FR" dirty="0"/>
              <a:t>F.3. Reprise des engagements pris pour une personne morale en formation</a:t>
            </a:r>
          </a:p>
          <a:p>
            <a:pPr lvl="1"/>
            <a:r>
              <a:rPr lang="fr-BE" altLang="fr-FR" dirty="0"/>
              <a:t>Si le délai n’est pas expiré au moment de l’entrée en vigueur du CSA : </a:t>
            </a:r>
          </a:p>
          <a:p>
            <a:pPr lvl="2"/>
            <a:r>
              <a:rPr lang="fr-BE" altLang="fr-FR" dirty="0"/>
              <a:t>Pour les sociétés, le délai de reprise passe de 2 à 3 mois ; </a:t>
            </a:r>
          </a:p>
          <a:p>
            <a:pPr lvl="2"/>
            <a:r>
              <a:rPr lang="fr-BE" altLang="fr-FR" dirty="0"/>
              <a:t>Pour les associations, le délai de 3 mois du CSA commence à courir à partir de l’entrée en vigueur du CSA, mais le délai total de reprise ne peut excéder 6 mois</a:t>
            </a:r>
          </a:p>
          <a:p>
            <a:pPr lvl="2"/>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26</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0A287A8B-D01C-4679-A0F6-F569D300F42A}"/>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5D285271-CE13-4CD5-8CBC-469100C9FD4D}"/>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9DCDF7EE-1373-44C3-9071-768592B8E0F3}"/>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C671E008-0E52-461A-9ABD-AF4EFAAB58E6}"/>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238477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CC540C71-FF11-4A18-9D9D-97198FC538D0}"/>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BE" altLang="fr-FR" dirty="0"/>
              <a:t>Quid de l’</a:t>
            </a:r>
            <a:r>
              <a:rPr lang="fr-BE" altLang="fr-FR" i="1" dirty="0"/>
              <a:t>opt-in</a:t>
            </a:r>
            <a:r>
              <a:rPr lang="fr-BE" altLang="fr-FR" dirty="0"/>
              <a:t> ? </a:t>
            </a:r>
          </a:p>
          <a:p>
            <a:r>
              <a:rPr lang="fr-BE" altLang="fr-FR" dirty="0"/>
              <a:t>Analyse au cas par cas : les nouvelles dispositions peuvent être + ou – </a:t>
            </a:r>
          </a:p>
          <a:p>
            <a:r>
              <a:rPr lang="fr-BE" altLang="fr-FR" dirty="0"/>
              <a:t>Exemples : </a:t>
            </a:r>
          </a:p>
          <a:p>
            <a:pPr lvl="1"/>
            <a:r>
              <a:rPr lang="fr-BE" altLang="fr-FR" dirty="0"/>
              <a:t>SA: modèle de gouvernance</a:t>
            </a:r>
          </a:p>
          <a:p>
            <a:pPr lvl="1"/>
            <a:r>
              <a:rPr lang="fr-BE" altLang="fr-FR" dirty="0"/>
              <a:t>Faculté de prévoir une indemnité pour révocation des administrateurs</a:t>
            </a:r>
          </a:p>
          <a:p>
            <a:pPr lvl="1"/>
            <a:r>
              <a:rPr lang="fr-BE" altLang="fr-FR" dirty="0"/>
              <a:t>Possibilité d’ajouter un autre but à une société</a:t>
            </a:r>
          </a:p>
          <a:p>
            <a:pPr lvl="1"/>
            <a:r>
              <a:rPr lang="fr-BE" altLang="fr-FR" dirty="0"/>
              <a:t>Droit de vote multiple</a:t>
            </a:r>
          </a:p>
          <a:p>
            <a:pPr lvl="1"/>
            <a:endParaRPr lang="fr-BE" altLang="fr-FR" dirty="0"/>
          </a:p>
          <a:p>
            <a:r>
              <a:rPr lang="fr-BE" altLang="fr-FR" dirty="0"/>
              <a:t>Mais pas d’urgence ! 1er janvier 2024</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27</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49D8EE83-2290-444E-962F-C623E5E8E613}"/>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147ABDE4-A414-45D5-B4EA-D84B5857A63C}"/>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81BC10A4-76D5-4B74-B33A-1B6DC314F224}"/>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4539918B-9B06-4A93-9843-C96DEDF46EC9}"/>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Normes impératives</a:t>
            </a:r>
            <a:endParaRPr lang="fr-BE" sz="3600" b="1" u="sng" dirty="0">
              <a:solidFill>
                <a:schemeClr val="tx1"/>
              </a:solidFill>
            </a:endParaRPr>
          </a:p>
        </p:txBody>
      </p:sp>
    </p:spTree>
    <p:extLst>
      <p:ext uri="{BB962C8B-B14F-4D97-AF65-F5344CB8AC3E}">
        <p14:creationId xmlns:p14="http://schemas.microsoft.com/office/powerpoint/2010/main" val="4081557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8826AF0A-8E90-4727-A8D6-0FBDAB8A45CB}"/>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lnSpcReduction="10000"/>
          </a:bodyPr>
          <a:lstStyle/>
          <a:p>
            <a:r>
              <a:rPr lang="fr-FR" altLang="fr-FR" dirty="0"/>
              <a:t>La SRL peut émettre tous les types de titres, à l’exception de ceux que la loi interdit:</a:t>
            </a:r>
          </a:p>
          <a:p>
            <a:endParaRPr lang="fr-FR" altLang="fr-FR" dirty="0"/>
          </a:p>
          <a:p>
            <a:pPr lvl="1"/>
            <a:r>
              <a:rPr lang="fr-FR" altLang="fr-FR" dirty="0"/>
              <a:t>Actions</a:t>
            </a:r>
          </a:p>
          <a:p>
            <a:pPr lvl="1"/>
            <a:r>
              <a:rPr lang="fr-FR" altLang="fr-FR" dirty="0"/>
              <a:t>Certificats</a:t>
            </a:r>
          </a:p>
          <a:p>
            <a:pPr lvl="1"/>
            <a:r>
              <a:rPr lang="fr-FR" altLang="fr-FR" dirty="0"/>
              <a:t>Obligations</a:t>
            </a:r>
          </a:p>
          <a:p>
            <a:pPr lvl="1"/>
            <a:r>
              <a:rPr lang="fr-FR" altLang="fr-FR" dirty="0"/>
              <a:t>Droits de souscription</a:t>
            </a:r>
          </a:p>
          <a:p>
            <a:pPr lvl="1"/>
            <a:r>
              <a:rPr lang="fr-FR" altLang="fr-FR" dirty="0"/>
              <a:t>Parts bénéficiaires ?</a:t>
            </a:r>
          </a:p>
          <a:p>
            <a:pPr lvl="1"/>
            <a:endParaRPr lang="fr-FR" altLang="fr-FR" dirty="0"/>
          </a:p>
          <a:p>
            <a:pPr lvl="1"/>
            <a:endParaRPr lang="fr-FR" altLang="fr-FR" dirty="0"/>
          </a:p>
          <a:p>
            <a:r>
              <a:rPr lang="fr-FR" altLang="fr-FR" dirty="0"/>
              <a:t>Titre nominatif – disposition impérative</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28</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DBAC17EA-1A1F-4D7A-A986-8AADDB322A6F}"/>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B5010893-947B-47D9-A27E-78371F88E145}"/>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C36E0A28-FB66-4C99-9F1A-6AD067B1905F}"/>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3932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C44CDF3C-2A6B-423B-9D90-9C460657E85E}"/>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a:bodyPr>
          <a:lstStyle/>
          <a:p>
            <a:pPr marL="0" indent="0">
              <a:buNone/>
            </a:pPr>
            <a:r>
              <a:rPr lang="fr-FR" altLang="fr-FR" dirty="0"/>
              <a:t>ACTIONS :</a:t>
            </a:r>
          </a:p>
          <a:p>
            <a:endParaRPr lang="fr-FR" altLang="fr-FR" dirty="0"/>
          </a:p>
          <a:p>
            <a:r>
              <a:rPr lang="fr-FR" altLang="fr-FR" dirty="0"/>
              <a:t>La SRL doit émettre au moins une action avec un droit de vote (art. 5:40 CSA)</a:t>
            </a:r>
          </a:p>
          <a:p>
            <a:pPr lvl="1"/>
            <a:r>
              <a:rPr lang="fr-FR" altLang="fr-FR" dirty="0"/>
              <a:t>Droit de vote simple ou multiple</a:t>
            </a:r>
          </a:p>
          <a:p>
            <a:pPr lvl="1"/>
            <a:r>
              <a:rPr lang="fr-FR" altLang="fr-FR" dirty="0"/>
              <a:t>Droit au bénéfice/boni de liquidation</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29</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A87F5F22-C4F5-4DD3-983F-290EFAF0F231}"/>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A6F1D047-E42B-4528-8C0F-45F53D6B3D3A}"/>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B1C8D19F-68A8-4213-9DC2-37CB9311C70E}"/>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3" name="Titre 1">
            <a:extLst>
              <a:ext uri="{FF2B5EF4-FFF2-40B4-BE49-F238E27FC236}">
                <a16:creationId xmlns:a16="http://schemas.microsoft.com/office/drawing/2014/main" id="{B72B8FA4-BE6F-474D-B2EA-5C62F08D5AFE}"/>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790343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F4B9430F-EC84-4832-8FF4-C158EEE920BC}"/>
              </a:ext>
            </a:extLst>
          </p:cNvPr>
          <p:cNvSpPr>
            <a:spLocks noGrp="1"/>
          </p:cNvSpPr>
          <p:nvPr>
            <p:ph type="title"/>
          </p:nvPr>
        </p:nvSpPr>
        <p:spPr/>
        <p:txBody>
          <a:bodyPr/>
          <a:lstStyle/>
          <a:p>
            <a:r>
              <a:rPr lang="fr-FR" dirty="0"/>
              <a:t>Normes impératives</a:t>
            </a:r>
            <a:endParaRPr lang="fr-BE" dirty="0"/>
          </a:p>
        </p:txBody>
      </p:sp>
      <p:sp>
        <p:nvSpPr>
          <p:cNvPr id="5123" name="Espace réservé du texte 2"/>
          <p:cNvSpPr>
            <a:spLocks noGrp="1"/>
          </p:cNvSpPr>
          <p:nvPr>
            <p:ph idx="1"/>
          </p:nvPr>
        </p:nvSpPr>
        <p:spPr>
          <a:xfrm>
            <a:off x="838200" y="1825625"/>
            <a:ext cx="10515600" cy="4351338"/>
          </a:xfrm>
        </p:spPr>
        <p:txBody>
          <a:bodyPr/>
          <a:lstStyle/>
          <a:p>
            <a:pPr marL="0" indent="0">
              <a:buNone/>
            </a:pPr>
            <a:r>
              <a:rPr lang="fr-BE" altLang="fr-FR" dirty="0"/>
              <a:t>INTRODUCTION</a:t>
            </a:r>
          </a:p>
          <a:p>
            <a:endParaRPr lang="fr-BE" altLang="fr-FR" dirty="0"/>
          </a:p>
          <a:p>
            <a:r>
              <a:rPr lang="fr-BE" altLang="fr-FR" dirty="0"/>
              <a:t>Le CSA = loi du 23 mars 2019 (publiée le 4 avril 2019)</a:t>
            </a:r>
          </a:p>
          <a:p>
            <a:r>
              <a:rPr lang="fr-BE" altLang="fr-FR" dirty="0"/>
              <a:t>Le nouveau CSA va entrer progressivement en vigueur</a:t>
            </a:r>
          </a:p>
          <a:p>
            <a:r>
              <a:rPr lang="fr-BE" altLang="fr-FR" dirty="0"/>
              <a:t>Examen à travers 4 dates clefs</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a:t>
            </a:fld>
            <a:endParaRPr lang="fr-FR" altLang="fr-FR" dirty="0"/>
          </a:p>
        </p:txBody>
      </p:sp>
      <p:sp>
        <p:nvSpPr>
          <p:cNvPr id="6" name="Espace réservé du pied de page 5">
            <a:extLst>
              <a:ext uri="{FF2B5EF4-FFF2-40B4-BE49-F238E27FC236}">
                <a16:creationId xmlns:a16="http://schemas.microsoft.com/office/drawing/2014/main" id="{447A741C-7F41-4176-A101-505505531B02}"/>
              </a:ext>
            </a:extLst>
          </p:cNvPr>
          <p:cNvSpPr>
            <a:spLocks noGrp="1"/>
          </p:cNvSpPr>
          <p:nvPr>
            <p:ph type="ftr" sz="quarter" idx="11"/>
          </p:nvPr>
        </p:nvSpPr>
        <p:spPr/>
        <p:txBody>
          <a:bodyPr/>
          <a:lstStyle/>
          <a:p>
            <a:r>
              <a:rPr lang="fr-FR"/>
              <a:t>CBCEC - CSA - 13 décembre 2019</a:t>
            </a:r>
            <a:endParaRPr lang="fr-BE"/>
          </a:p>
        </p:txBody>
      </p:sp>
      <p:cxnSp>
        <p:nvCxnSpPr>
          <p:cNvPr id="9" name="Connecteur droit 8">
            <a:extLst>
              <a:ext uri="{FF2B5EF4-FFF2-40B4-BE49-F238E27FC236}">
                <a16:creationId xmlns:a16="http://schemas.microsoft.com/office/drawing/2014/main" id="{80EFC57B-2941-4221-AAB1-B3BC00496B95}"/>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0" name="Connecteur droit 9">
            <a:extLst>
              <a:ext uri="{FF2B5EF4-FFF2-40B4-BE49-F238E27FC236}">
                <a16:creationId xmlns:a16="http://schemas.microsoft.com/office/drawing/2014/main" id="{ACBFAF73-A882-4BAD-9683-BBB30D61EFA8}"/>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8507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C44CDF3C-2A6B-423B-9D90-9C460657E85E}"/>
              </a:ext>
            </a:extLst>
          </p:cNvPr>
          <p:cNvSpPr>
            <a:spLocks noGrp="1"/>
          </p:cNvSpPr>
          <p:nvPr>
            <p:ph type="title"/>
          </p:nvPr>
        </p:nvSpPr>
        <p:spPr/>
        <p:txBody>
          <a:bodyPr/>
          <a:lstStyle/>
          <a:p>
            <a:endParaRPr lang="fr-BE"/>
          </a:p>
        </p:txBody>
      </p:sp>
      <p:pic>
        <p:nvPicPr>
          <p:cNvPr id="9" name="Espace réservé du contenu 8">
            <a:extLst>
              <a:ext uri="{FF2B5EF4-FFF2-40B4-BE49-F238E27FC236}">
                <a16:creationId xmlns:a16="http://schemas.microsoft.com/office/drawing/2014/main" id="{BDFDB13D-0563-4734-B43D-E02D727A93E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44053" y="1825625"/>
            <a:ext cx="8903893" cy="4351338"/>
          </a:xfrm>
        </p:spPr>
      </p:pic>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30</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A87F5F22-C4F5-4DD3-983F-290EFAF0F231}"/>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A6F1D047-E42B-4528-8C0F-45F53D6B3D3A}"/>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B1C8D19F-68A8-4213-9DC2-37CB9311C70E}"/>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3" name="Titre 1">
            <a:extLst>
              <a:ext uri="{FF2B5EF4-FFF2-40B4-BE49-F238E27FC236}">
                <a16:creationId xmlns:a16="http://schemas.microsoft.com/office/drawing/2014/main" id="{B72B8FA4-BE6F-474D-B2EA-5C62F08D5AFE}"/>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7953676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C44CDF3C-2A6B-423B-9D90-9C460657E85E}"/>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fontScale="92500" lnSpcReduction="10000"/>
          </a:bodyPr>
          <a:lstStyle/>
          <a:p>
            <a:pPr marL="0" indent="0">
              <a:buNone/>
            </a:pPr>
            <a:r>
              <a:rPr lang="fr-FR" altLang="fr-FR" dirty="0"/>
              <a:t>ACTIONS :</a:t>
            </a:r>
          </a:p>
          <a:p>
            <a:endParaRPr lang="fr-FR" altLang="fr-FR" dirty="0"/>
          </a:p>
          <a:p>
            <a:r>
              <a:rPr lang="fr-FR" altLang="fr-FR" dirty="0"/>
              <a:t>Contrepartie d’un apport</a:t>
            </a:r>
          </a:p>
          <a:p>
            <a:pPr lvl="1"/>
            <a:r>
              <a:rPr lang="fr-FR" altLang="fr-FR" dirty="0"/>
              <a:t>Pas nécessairement proportionnelle</a:t>
            </a:r>
          </a:p>
          <a:p>
            <a:pPr lvl="1"/>
            <a:r>
              <a:rPr lang="fr-FR" altLang="fr-FR" dirty="0"/>
              <a:t>Divisible en coupure</a:t>
            </a:r>
          </a:p>
          <a:p>
            <a:r>
              <a:rPr lang="fr-FR" altLang="fr-FR" dirty="0"/>
              <a:t>Seule une action confère le droit de vote à l’AG</a:t>
            </a:r>
          </a:p>
          <a:p>
            <a:endParaRPr lang="fr-FR" altLang="fr-FR" dirty="0"/>
          </a:p>
          <a:p>
            <a:r>
              <a:rPr lang="fr-FR" altLang="fr-FR" dirty="0"/>
              <a:t>Vu l’absence de capital, plus de valeur représentative du capital</a:t>
            </a:r>
          </a:p>
          <a:p>
            <a:endParaRPr lang="fr-FR" altLang="fr-FR" dirty="0"/>
          </a:p>
          <a:p>
            <a:r>
              <a:rPr lang="fr-FR" altLang="fr-FR" dirty="0"/>
              <a:t>Plusieurs classes d’actions possibles (A, B, C…) </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31</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A87F5F22-C4F5-4DD3-983F-290EFAF0F231}"/>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A6F1D047-E42B-4528-8C0F-45F53D6B3D3A}"/>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B1C8D19F-68A8-4213-9DC2-37CB9311C70E}"/>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3" name="Titre 1">
            <a:extLst>
              <a:ext uri="{FF2B5EF4-FFF2-40B4-BE49-F238E27FC236}">
                <a16:creationId xmlns:a16="http://schemas.microsoft.com/office/drawing/2014/main" id="{B72B8FA4-BE6F-474D-B2EA-5C62F08D5AFE}"/>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928567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1D38B133-DC04-40B3-B167-389B65A79BEB}"/>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FR" altLang="fr-FR" dirty="0"/>
              <a:t>CERTIFICATS:</a:t>
            </a:r>
          </a:p>
          <a:p>
            <a:endParaRPr lang="fr-FR" altLang="fr-FR" dirty="0"/>
          </a:p>
          <a:p>
            <a:r>
              <a:rPr lang="fr-BE" altLang="fr-FR" dirty="0"/>
              <a:t>Scinder la propriété d’une action du produit ou revenu de l’action</a:t>
            </a:r>
          </a:p>
          <a:p>
            <a:endParaRPr lang="fr-BE" altLang="fr-FR" dirty="0"/>
          </a:p>
          <a:p>
            <a:r>
              <a:rPr lang="fr-BE" altLang="fr-FR" dirty="0"/>
              <a:t>Emetteur de certificats vs. titulaire du certificats</a:t>
            </a:r>
          </a:p>
          <a:p>
            <a:endParaRPr lang="fr-BE" altLang="fr-FR" dirty="0"/>
          </a:p>
          <a:p>
            <a:r>
              <a:rPr lang="fr-BE" altLang="fr-FR" dirty="0"/>
              <a:t>Possibilité d’échanger les certificats contre actions selon conditions (article 5:49 CSA)</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32</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5818E3B5-E058-4070-975B-3CBCE5BF077A}"/>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0F610645-A187-49F7-A3D9-6009D89B7EAB}"/>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012653CA-680C-4057-8E54-96D20EACB5BC}"/>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024F04C6-2F23-4D28-937C-41A9229AB070}"/>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952994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A44787DF-8352-4EAD-9A99-0922A20EA899}"/>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fontScale="92500" lnSpcReduction="10000"/>
          </a:bodyPr>
          <a:lstStyle/>
          <a:p>
            <a:pPr marL="0" indent="0">
              <a:buNone/>
            </a:pPr>
            <a:r>
              <a:rPr lang="fr-FR" altLang="fr-FR" dirty="0"/>
              <a:t>OBLIGATIONS : </a:t>
            </a:r>
          </a:p>
          <a:p>
            <a:endParaRPr lang="fr-FR" altLang="fr-FR" dirty="0"/>
          </a:p>
          <a:p>
            <a:r>
              <a:rPr lang="fr-FR" altLang="fr-FR" dirty="0"/>
              <a:t>Pour le financement d’une société via l’emprunt : émission d’obligations à durée déterminée ou perpétuelle</a:t>
            </a:r>
          </a:p>
          <a:p>
            <a:endParaRPr lang="fr-FR" altLang="fr-FR" dirty="0"/>
          </a:p>
          <a:p>
            <a:r>
              <a:rPr lang="fr-FR" altLang="fr-FR" dirty="0"/>
              <a:t>Émission réglementée (par conditions ou AG des obligataires)</a:t>
            </a:r>
          </a:p>
          <a:p>
            <a:endParaRPr lang="fr-FR" altLang="fr-FR" dirty="0"/>
          </a:p>
          <a:p>
            <a:r>
              <a:rPr lang="fr-FR" altLang="fr-FR" dirty="0"/>
              <a:t>Obligations convertibles</a:t>
            </a:r>
          </a:p>
          <a:p>
            <a:pPr lvl="1"/>
            <a:r>
              <a:rPr lang="fr-FR" altLang="fr-FR" dirty="0"/>
              <a:t>Entièrement libérées</a:t>
            </a:r>
          </a:p>
          <a:p>
            <a:pPr lvl="1"/>
            <a:r>
              <a:rPr lang="fr-FR" altLang="fr-FR" dirty="0"/>
              <a:t>La société ne peut effectuer aucune opération réduisant les avantages attribués aux obligataires</a:t>
            </a:r>
          </a:p>
          <a:p>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33</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C16002D5-CE9B-459F-A3BD-98CC05FF2026}"/>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9D40EA7E-4509-4CEB-B115-7D3A10AA68F0}"/>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33B2FA2D-1EC3-4B0C-9396-4FD000EA88C3}"/>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DF3B4975-63DC-41B6-A9E2-C72F2E424179}"/>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20497936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0726B79A-EC95-45CF-8251-966B153D924A}"/>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lstStyle/>
          <a:p>
            <a:pPr marL="0" indent="0">
              <a:buNone/>
            </a:pPr>
            <a:r>
              <a:rPr lang="fr-FR" altLang="fr-FR" dirty="0"/>
              <a:t>DROITS DE SOUSCRIPTION:</a:t>
            </a:r>
          </a:p>
          <a:p>
            <a:endParaRPr lang="fr-FR" altLang="fr-FR" dirty="0"/>
          </a:p>
          <a:p>
            <a:r>
              <a:rPr lang="fr-FR" altLang="fr-FR" dirty="0"/>
              <a:t>Droit de souscrire à un titre à émettre</a:t>
            </a:r>
          </a:p>
          <a:p>
            <a:endParaRPr lang="fr-FR" altLang="fr-FR" dirty="0"/>
          </a:p>
          <a:p>
            <a:r>
              <a:rPr lang="fr-BE" altLang="fr-FR" dirty="0"/>
              <a:t>Période de souscription : max 10 ans</a:t>
            </a:r>
          </a:p>
          <a:p>
            <a:endParaRPr lang="fr-BE" altLang="fr-FR" dirty="0"/>
          </a:p>
          <a:p>
            <a:r>
              <a:rPr lang="fr-BE" altLang="fr-FR" dirty="0"/>
              <a:t>Clause obligeant la souscription est nulle</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34</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A28CFFD4-43F5-4834-8396-40EDAC8104A7}"/>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562EB751-CF43-4544-B19A-662BC7EC573D}"/>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DB7282F0-A736-401C-896A-7E570CA16280}"/>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82EE23C3-60A1-4EEE-B92B-BC37D0D1B0EC}"/>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1696853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D49654F4-CEA6-4144-BBC8-A0644D76002E}"/>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fontScale="92500"/>
          </a:bodyPr>
          <a:lstStyle/>
          <a:p>
            <a:pPr marL="0" indent="0">
              <a:buNone/>
            </a:pPr>
            <a:r>
              <a:rPr lang="fr-FR" altLang="fr-FR" dirty="0"/>
              <a:t>PARTS BENEFICIAIRES: </a:t>
            </a:r>
          </a:p>
          <a:p>
            <a:endParaRPr lang="fr-BE" altLang="fr-FR" dirty="0"/>
          </a:p>
          <a:p>
            <a:r>
              <a:rPr lang="fr-FR" dirty="0"/>
              <a:t>Titres qui ne représentent pas le capital et qui confèrent les droits que les statuts déterminent (ex.: un droit à participer aux bénéfices dans les SA)</a:t>
            </a:r>
          </a:p>
          <a:p>
            <a:r>
              <a:rPr lang="fr-FR" dirty="0"/>
              <a:t>Quid dans les SRL?  Pas de disposition légale les concernant dans le livre 5 du CSA</a:t>
            </a:r>
          </a:p>
          <a:p>
            <a:r>
              <a:rPr lang="fr-FR" dirty="0"/>
              <a:t>En principe, autorisé…car pas interdit (cf. article 5:18 du CSA)</a:t>
            </a:r>
          </a:p>
          <a:p>
            <a:r>
              <a:rPr lang="fr-FR" dirty="0"/>
              <a:t>Une part bénéficiaire « classique » sera, en principe, qualifiée d’action</a:t>
            </a:r>
          </a:p>
          <a:p>
            <a:pPr lvl="1"/>
            <a:r>
              <a:rPr lang="fr-FR" dirty="0"/>
              <a:t>Exception : obligation rémunérée en fonction des bénéfices ou parts qui n’est pas attribuée en échange d’un apport</a:t>
            </a:r>
          </a:p>
          <a:p>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35</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50BACF95-5D7C-4D22-BD9F-3CAEEEFFD495}"/>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7C5F34C1-C932-4462-8123-BE302CAC1D5A}"/>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65287ECF-86F1-4032-937D-B7417801870E}"/>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E63FBEBD-3425-450D-A3EE-001F1B1FA993}"/>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22876755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ECA790A9-D9F8-4967-9C69-A2E5BB3D228A}"/>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fontScale="92500" lnSpcReduction="20000"/>
          </a:bodyPr>
          <a:lstStyle/>
          <a:p>
            <a:r>
              <a:rPr lang="fr-FR" altLang="fr-FR" dirty="0"/>
              <a:t>Droits attachés aux titres (!!)</a:t>
            </a:r>
          </a:p>
          <a:p>
            <a:pPr lvl="1"/>
            <a:r>
              <a:rPr lang="fr-FR" altLang="fr-FR" dirty="0"/>
              <a:t>Attention particulière : droit de vote, droit au bénéfice etc…</a:t>
            </a:r>
          </a:p>
          <a:p>
            <a:endParaRPr lang="fr-FR" altLang="fr-FR" dirty="0"/>
          </a:p>
          <a:p>
            <a:r>
              <a:rPr lang="fr-BE" altLang="fr-FR" dirty="0"/>
              <a:t>Régime légal supplétif: chaque action donne droit à une voix et à un droit au dividende identique </a:t>
            </a:r>
          </a:p>
          <a:p>
            <a:pPr lvl="1"/>
            <a:r>
              <a:rPr lang="fr-BE" dirty="0"/>
              <a:t>«Chaque action participe au bénéfice et au solde de la liquidation. Sauf disposition statutaire contraire, chaque action donne droit à une part égale du bénéfice et du solde de la liquidation » (article 5:41 du CSA)</a:t>
            </a:r>
          </a:p>
          <a:p>
            <a:pPr lvl="1"/>
            <a:endParaRPr lang="fr-BE" altLang="fr-FR" dirty="0"/>
          </a:p>
          <a:p>
            <a:pPr lvl="1"/>
            <a:r>
              <a:rPr lang="fr-BE" dirty="0"/>
              <a:t>« Sauf disposition statutaire contraire, chaque action donne droit à une voix » (article 5:42 du CSA)</a:t>
            </a:r>
          </a:p>
          <a:p>
            <a:r>
              <a:rPr lang="fr-BE" altLang="fr-FR" dirty="0"/>
              <a:t>Pas une garantie d’égalité entre les actionnaires, car des actions avec des droits identiques pourraient être accordées en échange d’apports différents !</a:t>
            </a:r>
            <a:endParaRPr lang="fr-BE" dirty="0"/>
          </a:p>
          <a:p>
            <a:pPr lvl="1"/>
            <a:endParaRPr lang="fr-BE" dirty="0"/>
          </a:p>
          <a:p>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36</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20C9BAF3-FA49-4BC8-B4A0-95B75F810690}"/>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D850C582-4905-4410-9826-B5BB4D16DD8F}"/>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2213AAE7-4BDF-4107-82A1-9552D5CD1296}"/>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4" name="Titre 1">
            <a:extLst>
              <a:ext uri="{FF2B5EF4-FFF2-40B4-BE49-F238E27FC236}">
                <a16:creationId xmlns:a16="http://schemas.microsoft.com/office/drawing/2014/main" id="{F0A5CB9A-45C6-4027-B23C-51FDD8E5CAE4}"/>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40394970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BA8D3ECE-2C20-4976-B267-0DB4A627D3D9}"/>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fontScale="92500" lnSpcReduction="20000"/>
          </a:bodyPr>
          <a:lstStyle/>
          <a:p>
            <a:pPr marL="0" indent="0">
              <a:buNone/>
            </a:pPr>
            <a:r>
              <a:rPr lang="fr-FR" altLang="fr-FR" dirty="0"/>
              <a:t>CESSION DE TITRES</a:t>
            </a:r>
          </a:p>
          <a:p>
            <a:pPr lvl="1"/>
            <a:endParaRPr lang="fr-BE" dirty="0"/>
          </a:p>
          <a:p>
            <a:pPr lvl="1"/>
            <a:r>
              <a:rPr lang="fr-BE" dirty="0"/>
              <a:t>Grande liberté laissée aux actionnaires : société ouverte ou fermée </a:t>
            </a:r>
          </a:p>
          <a:p>
            <a:pPr lvl="1"/>
            <a:r>
              <a:rPr lang="fr-BE" dirty="0"/>
              <a:t>Régime supplétif : agrément =&gt; article 5:63 CSA</a:t>
            </a:r>
          </a:p>
          <a:p>
            <a:pPr lvl="1"/>
            <a:endParaRPr lang="fr-BE" dirty="0"/>
          </a:p>
          <a:p>
            <a:pPr lvl="1"/>
            <a:r>
              <a:rPr lang="fr-BE" dirty="0"/>
              <a:t>« </a:t>
            </a:r>
            <a:r>
              <a:rPr lang="fr-FR" dirty="0"/>
              <a:t>tout transfert d'actions à titre particulier ou à titre universel, à titre onéreux ou à titre gratuit, entre vifs ou à cause de mort est soumis à l'agrément d'au moins la moitié des actionnaires possédant les trois quarts au moins des actions, déduction faite des actions dont la cession est proposée. Cet agrément doit être établi par écrit »</a:t>
            </a:r>
          </a:p>
          <a:p>
            <a:pPr lvl="1"/>
            <a:endParaRPr lang="fr-FR" dirty="0"/>
          </a:p>
          <a:p>
            <a:pPr lvl="1"/>
            <a:r>
              <a:rPr lang="fr-FR" dirty="0"/>
              <a:t>Agrément sauf ci cession à :</a:t>
            </a:r>
          </a:p>
          <a:p>
            <a:pPr lvl="2"/>
            <a:r>
              <a:rPr lang="fr-FR" dirty="0"/>
              <a:t>à un actionnaire;</a:t>
            </a:r>
          </a:p>
          <a:p>
            <a:pPr lvl="2"/>
            <a:r>
              <a:rPr lang="fr-FR" dirty="0"/>
              <a:t>au conjoint du cédant</a:t>
            </a:r>
          </a:p>
          <a:p>
            <a:pPr lvl="2"/>
            <a:r>
              <a:rPr lang="fr-FR" dirty="0"/>
              <a:t>à des ascendants ou descendants du cédant en ligne directe</a:t>
            </a:r>
            <a:endParaRPr lang="fr-BE" dirty="0"/>
          </a:p>
          <a:p>
            <a:pPr lvl="1"/>
            <a:endParaRPr lang="fr-BE" dirty="0"/>
          </a:p>
          <a:p>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37</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F6EFB2DB-D154-4E4B-ADDD-1AFD0267B775}"/>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6CB244F3-38A5-436F-A6DB-860B66C41330}"/>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CFECB8A2-9A47-45C4-B01A-4B784B3ACE1D}"/>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07087837-0C50-434B-ACB3-8D40D3DA0A3D}"/>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2657026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1776B332-7860-4A24-A202-638828444A0B}"/>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fontScale="85000" lnSpcReduction="20000"/>
          </a:bodyPr>
          <a:lstStyle/>
          <a:p>
            <a:pPr marL="0" indent="0">
              <a:buNone/>
            </a:pPr>
            <a:r>
              <a:rPr lang="fr-FR" altLang="fr-FR" sz="3300" dirty="0"/>
              <a:t>CESSION DE TITRES</a:t>
            </a:r>
          </a:p>
          <a:p>
            <a:pPr lvl="1"/>
            <a:endParaRPr lang="fr-BE" dirty="0"/>
          </a:p>
          <a:p>
            <a:pPr lvl="1"/>
            <a:r>
              <a:rPr lang="fr-BE" dirty="0"/>
              <a:t>Grande liberté laissée aux actionnaires : société ouverte ou fermée ( à prévoir dans les statuts le cas échéant)</a:t>
            </a:r>
          </a:p>
          <a:p>
            <a:pPr lvl="1"/>
            <a:r>
              <a:rPr lang="fr-BE" dirty="0"/>
              <a:t>Régime supplétif : agrément =&gt; article 5:63 CSA</a:t>
            </a:r>
          </a:p>
          <a:p>
            <a:pPr lvl="1"/>
            <a:endParaRPr lang="fr-BE" dirty="0"/>
          </a:p>
          <a:p>
            <a:pPr lvl="1"/>
            <a:r>
              <a:rPr lang="fr-BE" dirty="0"/>
              <a:t>« </a:t>
            </a:r>
            <a:r>
              <a:rPr lang="fr-FR" dirty="0"/>
              <a:t>tout transfert d'actions à titre particulier ou à titre universel, à titre onéreux ou à titre gratuit, entre vifs ou à cause de mort est soumis à l'agrément d'au moins la moitié des actionnaires possédant les trois quarts au moins des actions, déduction faite des actions dont la cession est proposée. Cet agrément doit être établi par écrit »</a:t>
            </a:r>
          </a:p>
          <a:p>
            <a:pPr lvl="1"/>
            <a:endParaRPr lang="fr-FR" dirty="0"/>
          </a:p>
          <a:p>
            <a:pPr lvl="1"/>
            <a:r>
              <a:rPr lang="fr-FR" dirty="0"/>
              <a:t>Agrément sauf ci cession à :</a:t>
            </a:r>
          </a:p>
          <a:p>
            <a:pPr lvl="2"/>
            <a:r>
              <a:rPr lang="fr-FR" dirty="0"/>
              <a:t>à un actionnaire;</a:t>
            </a:r>
          </a:p>
          <a:p>
            <a:pPr lvl="2"/>
            <a:r>
              <a:rPr lang="fr-FR" dirty="0"/>
              <a:t>au conjoint du cédant</a:t>
            </a:r>
          </a:p>
          <a:p>
            <a:pPr lvl="2"/>
            <a:r>
              <a:rPr lang="fr-FR" dirty="0"/>
              <a:t>à des ascendants ou descendants du cédant en ligne directe</a:t>
            </a:r>
            <a:endParaRPr lang="fr-BE" dirty="0"/>
          </a:p>
          <a:p>
            <a:pPr lvl="1"/>
            <a:endParaRPr lang="fr-BE" dirty="0"/>
          </a:p>
          <a:p>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38</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DFEE69EB-67DB-49FD-ABA8-9093178F5C8D}"/>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D800EE36-33B9-469B-BE6A-DB3412B8E0AB}"/>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1180B0E9-10C2-4C4F-9113-198EE34ABAF7}"/>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4" name="Titre 1">
            <a:extLst>
              <a:ext uri="{FF2B5EF4-FFF2-40B4-BE49-F238E27FC236}">
                <a16:creationId xmlns:a16="http://schemas.microsoft.com/office/drawing/2014/main" id="{C9D75769-9277-4A5D-8DE1-0FAA34127CBA}"/>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784526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1BCA9A58-56F6-48F4-B736-E8B6D41AA425}"/>
              </a:ext>
            </a:extLst>
          </p:cNvPr>
          <p:cNvSpPr>
            <a:spLocks noGrp="1"/>
          </p:cNvSpPr>
          <p:nvPr>
            <p:ph type="title"/>
          </p:nvPr>
        </p:nvSpPr>
        <p:spPr/>
        <p:txBody>
          <a:bodyPr/>
          <a:lstStyle/>
          <a:p>
            <a:endParaRPr lang="fr-BE"/>
          </a:p>
        </p:txBody>
      </p:sp>
      <p:sp>
        <p:nvSpPr>
          <p:cNvPr id="5123" name="Espace réservé du texte 2"/>
          <p:cNvSpPr>
            <a:spLocks noGrp="1"/>
          </p:cNvSpPr>
          <p:nvPr>
            <p:ph idx="1"/>
          </p:nvPr>
        </p:nvSpPr>
        <p:spPr/>
        <p:txBody>
          <a:bodyPr>
            <a:normAutofit fontScale="85000" lnSpcReduction="20000"/>
          </a:bodyPr>
          <a:lstStyle/>
          <a:p>
            <a:pPr marL="0" indent="0">
              <a:buNone/>
            </a:pPr>
            <a:r>
              <a:rPr lang="fr-FR" altLang="fr-FR" sz="3300" dirty="0"/>
              <a:t>CESSION DE TITRES</a:t>
            </a:r>
          </a:p>
          <a:p>
            <a:pPr lvl="1"/>
            <a:endParaRPr lang="fr-BE" dirty="0"/>
          </a:p>
          <a:p>
            <a:pPr lvl="1"/>
            <a:r>
              <a:rPr lang="fr-FR" dirty="0"/>
              <a:t>Opposabilité d’une cession? </a:t>
            </a:r>
          </a:p>
          <a:p>
            <a:pPr lvl="1"/>
            <a:endParaRPr lang="fr-FR" dirty="0"/>
          </a:p>
          <a:p>
            <a:pPr lvl="2"/>
            <a:r>
              <a:rPr lang="fr-FR" dirty="0"/>
              <a:t>Un transfert de titres nominatifs n'est opposable à la société et aux tiers que par une déclaration de transfert inscrite dans le registre relatif</a:t>
            </a:r>
          </a:p>
          <a:p>
            <a:pPr lvl="2"/>
            <a:r>
              <a:rPr lang="fr-FR" dirty="0"/>
              <a:t>L'organe d'administration peut reconnaître et inscrire un transfert dans le registre sur la base de pièces qui établissent l'accord du cédant et du cessionnaire.</a:t>
            </a:r>
          </a:p>
          <a:p>
            <a:pPr lvl="2"/>
            <a:br>
              <a:rPr lang="fr-FR" dirty="0"/>
            </a:br>
            <a:endParaRPr lang="fr-FR" dirty="0"/>
          </a:p>
          <a:p>
            <a:pPr lvl="1"/>
            <a:r>
              <a:rPr lang="fr-FR" dirty="0"/>
              <a:t>Quid des actions non libérées? </a:t>
            </a:r>
          </a:p>
          <a:p>
            <a:pPr lvl="1"/>
            <a:endParaRPr lang="fr-FR" dirty="0"/>
          </a:p>
          <a:p>
            <a:pPr lvl="2"/>
            <a:r>
              <a:rPr lang="fr-FR" dirty="0"/>
              <a:t>Le cédant et le cessionnaire sont, nonobstant toute disposition contraire, tenus solidairement de la libération envers la société et les tiers. En cas de cessions successives, tous les cessionnaires consécutifs sont tenus solidairement. </a:t>
            </a:r>
          </a:p>
          <a:p>
            <a:pPr lvl="2"/>
            <a:r>
              <a:rPr lang="fr-FR" dirty="0"/>
              <a:t>Sauf convention contraire, le cédant d'une action non libérée auquel la libération est demandée par la société ou un tiers, peut exercer un recours pour ce qu'il a payé contre le cessionnaire auquel il a cédé ses actions et tout cessionnaire ultérieur.</a:t>
            </a:r>
            <a:endParaRPr lang="fr-BE" dirty="0"/>
          </a:p>
          <a:p>
            <a:pPr lvl="1"/>
            <a:endParaRPr lang="fr-BE" dirty="0"/>
          </a:p>
          <a:p>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39</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59848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8270CEAF-91E4-4A7A-86CB-6B77DB1C95F9}"/>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C1CAD09D-8767-47F8-AACA-C55ECD85BEAF}"/>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BF1136C2-1350-4F52-AE48-0BA34501B2AA}"/>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2" name="Titre 1">
            <a:extLst>
              <a:ext uri="{FF2B5EF4-FFF2-40B4-BE49-F238E27FC236}">
                <a16:creationId xmlns:a16="http://schemas.microsoft.com/office/drawing/2014/main" id="{5F7560BF-DF8C-4B10-A0F6-827F21A93BBE}"/>
              </a:ext>
            </a:extLst>
          </p:cNvPr>
          <p:cNvSpPr txBox="1">
            <a:spLocks/>
          </p:cNvSpPr>
          <p:nvPr/>
        </p:nvSpPr>
        <p:spPr bwMode="auto">
          <a:xfrm>
            <a:off x="855663"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Des différents types de titres dans la SRL</a:t>
            </a:r>
            <a:endParaRPr lang="fr-BE" sz="3600" b="1" u="sng" dirty="0">
              <a:solidFill>
                <a:schemeClr val="tx1"/>
              </a:solidFill>
            </a:endParaRPr>
          </a:p>
        </p:txBody>
      </p:sp>
    </p:spTree>
    <p:extLst>
      <p:ext uri="{BB962C8B-B14F-4D97-AF65-F5344CB8AC3E}">
        <p14:creationId xmlns:p14="http://schemas.microsoft.com/office/powerpoint/2010/main" val="355465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F4B9430F-EC84-4832-8FF4-C158EEE920BC}"/>
              </a:ext>
            </a:extLst>
          </p:cNvPr>
          <p:cNvSpPr>
            <a:spLocks noGrp="1"/>
          </p:cNvSpPr>
          <p:nvPr>
            <p:ph type="title"/>
          </p:nvPr>
        </p:nvSpPr>
        <p:spPr/>
        <p:txBody>
          <a:bodyPr/>
          <a:lstStyle/>
          <a:p>
            <a:r>
              <a:rPr lang="fr-FR" dirty="0"/>
              <a:t>Normes impératives</a:t>
            </a:r>
            <a:endParaRPr lang="fr-BE" dirty="0"/>
          </a:p>
        </p:txBody>
      </p:sp>
      <p:sp>
        <p:nvSpPr>
          <p:cNvPr id="7" name="Espace réservé du contenu 6">
            <a:extLst>
              <a:ext uri="{FF2B5EF4-FFF2-40B4-BE49-F238E27FC236}">
                <a16:creationId xmlns:a16="http://schemas.microsoft.com/office/drawing/2014/main" id="{6CF860F3-4371-4BFD-A070-423DE0548669}"/>
              </a:ext>
            </a:extLst>
          </p:cNvPr>
          <p:cNvSpPr>
            <a:spLocks noGrp="1"/>
          </p:cNvSpPr>
          <p:nvPr>
            <p:ph idx="1"/>
          </p:nvPr>
        </p:nvSpPr>
        <p:spPr/>
        <p:txBody>
          <a:bodyPr/>
          <a:lstStyle/>
          <a:p>
            <a:endParaRPr lang="fr-BE"/>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4</a:t>
            </a:fld>
            <a:endParaRPr lang="fr-FR" altLang="fr-FR" dirty="0"/>
          </a:p>
        </p:txBody>
      </p:sp>
      <p:sp>
        <p:nvSpPr>
          <p:cNvPr id="6" name="Espace réservé du texte 2">
            <a:extLst>
              <a:ext uri="{FF2B5EF4-FFF2-40B4-BE49-F238E27FC236}">
                <a16:creationId xmlns:a16="http://schemas.microsoft.com/office/drawing/2014/main" id="{F5858FE4-6CDA-4C6E-A28B-48E57D3F8B41}"/>
              </a:ext>
            </a:extLst>
          </p:cNvPr>
          <p:cNvSpPr txBox="1">
            <a:spLocks/>
          </p:cNvSpPr>
          <p:nvPr/>
        </p:nvSpPr>
        <p:spPr>
          <a:xfrm>
            <a:off x="1102311" y="1353844"/>
            <a:ext cx="8305800" cy="4419600"/>
          </a:xfrm>
          <a:prstGeom prst="rect">
            <a:avLst/>
          </a:prstGeom>
        </p:spPr>
        <p:txBody>
          <a:bodyPr vert="horz" lIns="91440" tIns="45720" rIns="91440" bIns="45720" rtlCol="0">
            <a:normAutofit/>
          </a:bodyPr>
          <a:lstStyle>
            <a:lvl1pPr marL="342900" indent="-161925" algn="l" defTabSz="914400" rtl="0" eaLnBrk="1" latinLnBrk="0" hangingPunct="1">
              <a:lnSpc>
                <a:spcPct val="90000"/>
              </a:lnSpc>
              <a:spcBef>
                <a:spcPts val="1000"/>
              </a:spcBef>
              <a:buFontTx/>
              <a:buBlip>
                <a:blip r:embed="rId3"/>
              </a:buBlip>
              <a:defRPr sz="2800" kern="1200">
                <a:solidFill>
                  <a:srgbClr val="262626"/>
                </a:solidFill>
                <a:latin typeface="+mn-lt"/>
                <a:ea typeface="+mn-ea"/>
                <a:cs typeface="+mn-cs"/>
              </a:defRPr>
            </a:lvl1pPr>
            <a:lvl2pPr marL="809625" indent="-180975" algn="l" defTabSz="914400" rtl="0" eaLnBrk="1" latinLnBrk="0" hangingPunct="1">
              <a:lnSpc>
                <a:spcPct val="90000"/>
              </a:lnSpc>
              <a:spcBef>
                <a:spcPts val="500"/>
              </a:spcBef>
              <a:buFontTx/>
              <a:buBlip>
                <a:blip r:embed="rId3"/>
              </a:buBlip>
              <a:defRPr sz="2000" kern="1200">
                <a:solidFill>
                  <a:srgbClr val="262626"/>
                </a:solidFill>
                <a:latin typeface="+mn-lt"/>
                <a:ea typeface="+mn-ea"/>
                <a:cs typeface="+mn-cs"/>
              </a:defRPr>
            </a:lvl2pPr>
            <a:lvl3pPr marL="1166813" indent="-179388" algn="l" defTabSz="914400" rtl="0" eaLnBrk="1" latinLnBrk="0" hangingPunct="1">
              <a:lnSpc>
                <a:spcPct val="90000"/>
              </a:lnSpc>
              <a:spcBef>
                <a:spcPts val="500"/>
              </a:spcBef>
              <a:buFontTx/>
              <a:buBlip>
                <a:blip r:embed="rId3"/>
              </a:buBlip>
              <a:defRPr sz="1800" kern="1200">
                <a:solidFill>
                  <a:srgbClr val="262626"/>
                </a:solidFill>
                <a:latin typeface="+mn-lt"/>
                <a:ea typeface="+mn-ea"/>
                <a:cs typeface="+mn-cs"/>
              </a:defRPr>
            </a:lvl3pPr>
            <a:lvl4pPr marL="1619250" indent="-179388" algn="l" defTabSz="914400" rtl="0" eaLnBrk="1" latinLnBrk="0" hangingPunct="1">
              <a:lnSpc>
                <a:spcPct val="90000"/>
              </a:lnSpc>
              <a:spcBef>
                <a:spcPts val="500"/>
              </a:spcBef>
              <a:buFontTx/>
              <a:buBlip>
                <a:blip r:embed="rId3"/>
              </a:buBlip>
              <a:defRPr sz="1800" kern="1200">
                <a:solidFill>
                  <a:srgbClr val="262626"/>
                </a:solidFill>
                <a:latin typeface="+mn-lt"/>
                <a:ea typeface="+mn-ea"/>
                <a:cs typeface="+mn-cs"/>
              </a:defRPr>
            </a:lvl4pPr>
            <a:lvl5pPr marL="1881188" indent="-177800" algn="l" defTabSz="914400" rtl="0" eaLnBrk="1" latinLnBrk="0" hangingPunct="1">
              <a:lnSpc>
                <a:spcPct val="90000"/>
              </a:lnSpc>
              <a:spcBef>
                <a:spcPts val="500"/>
              </a:spcBef>
              <a:buFontTx/>
              <a:buBlip>
                <a:blip r:embed="rId3"/>
              </a:buBlip>
              <a:defRPr sz="1800"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50950" indent="-1069975" algn="just">
              <a:buFontTx/>
              <a:buNone/>
            </a:pPr>
            <a:r>
              <a:rPr lang="fr-BE" altLang="fr-FR" b="1" dirty="0">
                <a:solidFill>
                  <a:schemeClr val="tx1"/>
                </a:solidFill>
                <a:latin typeface="Lucida Sans"/>
                <a:cs typeface="Lucida Sans"/>
              </a:rPr>
              <a:t>INTRODUCTION</a:t>
            </a:r>
          </a:p>
          <a:p>
            <a:pPr marL="180975" indent="0" algn="just">
              <a:buFontTx/>
              <a:buNone/>
            </a:pPr>
            <a:endParaRPr lang="fr-BE" altLang="fr-FR" sz="2000" dirty="0">
              <a:solidFill>
                <a:schemeClr val="tx1"/>
              </a:solidFill>
              <a:latin typeface="Lucida Sans"/>
              <a:cs typeface="Lucida Sans"/>
            </a:endParaRPr>
          </a:p>
          <a:p>
            <a:pPr algn="just">
              <a:buFont typeface="Arial" charset="0"/>
              <a:buChar char="•"/>
            </a:pPr>
            <a:r>
              <a:rPr lang="fr-BE" altLang="fr-FR" sz="2400" dirty="0">
                <a:solidFill>
                  <a:schemeClr val="tx1"/>
                </a:solidFill>
                <a:latin typeface="Lucida Sans Unicode" charset="0"/>
                <a:ea typeface="Lucida Sans Unicode" charset="0"/>
                <a:cs typeface="Lucida Sans Unicode" charset="0"/>
              </a:rPr>
              <a:t>Dates clefs:</a:t>
            </a:r>
          </a:p>
          <a:p>
            <a:pPr algn="just">
              <a:buFont typeface="Arial" charset="0"/>
              <a:buChar char="•"/>
            </a:pPr>
            <a:endParaRPr lang="fr-BE" altLang="fr-FR" sz="2200" dirty="0">
              <a:solidFill>
                <a:schemeClr val="tx1"/>
              </a:solidFill>
              <a:latin typeface="Lucida Sans Unicode" charset="0"/>
              <a:ea typeface="Lucida Sans Unicode" charset="0"/>
              <a:cs typeface="Lucida Sans Unicode" charset="0"/>
            </a:endParaRPr>
          </a:p>
          <a:p>
            <a:pPr lvl="1" algn="just">
              <a:buFont typeface="Arial" charset="0"/>
              <a:buChar char="•"/>
            </a:pPr>
            <a:r>
              <a:rPr lang="fr-BE" altLang="fr-FR" sz="2400" dirty="0">
                <a:solidFill>
                  <a:schemeClr val="tx1"/>
                </a:solidFill>
                <a:latin typeface="Lucida Sans Unicode" charset="0"/>
                <a:ea typeface="Lucida Sans Unicode" charset="0"/>
                <a:cs typeface="Lucida Sans Unicode" charset="0"/>
              </a:rPr>
              <a:t>4 avril 2019 (</a:t>
            </a:r>
            <a:r>
              <a:rPr lang="fr-BE" altLang="fr-FR" sz="2400" b="1" dirty="0">
                <a:solidFill>
                  <a:schemeClr val="tx1"/>
                </a:solidFill>
                <a:latin typeface="Lucida Sans Unicode" charset="0"/>
                <a:ea typeface="Lucida Sans Unicode" charset="0"/>
                <a:cs typeface="Lucida Sans Unicode" charset="0"/>
              </a:rPr>
              <a:t>A</a:t>
            </a:r>
            <a:r>
              <a:rPr lang="fr-BE" altLang="fr-FR" sz="2400" dirty="0">
                <a:solidFill>
                  <a:schemeClr val="tx1"/>
                </a:solidFill>
                <a:latin typeface="Lucida Sans Unicode" charset="0"/>
                <a:ea typeface="Lucida Sans Unicode" charset="0"/>
                <a:cs typeface="Lucida Sans Unicode" charset="0"/>
              </a:rPr>
              <a:t>)</a:t>
            </a:r>
          </a:p>
          <a:p>
            <a:pPr lvl="1" algn="just">
              <a:buFont typeface="Arial" charset="0"/>
              <a:buChar char="•"/>
            </a:pPr>
            <a:r>
              <a:rPr lang="fr-BE" altLang="fr-FR" sz="2400" dirty="0">
                <a:solidFill>
                  <a:schemeClr val="tx1"/>
                </a:solidFill>
                <a:latin typeface="Lucida Sans Unicode" charset="0"/>
                <a:ea typeface="Lucida Sans Unicode" charset="0"/>
                <a:cs typeface="Lucida Sans Unicode" charset="0"/>
              </a:rPr>
              <a:t>1</a:t>
            </a:r>
            <a:r>
              <a:rPr lang="fr-BE" altLang="fr-FR" sz="2400" baseline="30000" dirty="0">
                <a:solidFill>
                  <a:schemeClr val="tx1"/>
                </a:solidFill>
                <a:latin typeface="Lucida Sans Unicode" charset="0"/>
                <a:ea typeface="Lucida Sans Unicode" charset="0"/>
                <a:cs typeface="Lucida Sans Unicode" charset="0"/>
              </a:rPr>
              <a:t>er</a:t>
            </a:r>
            <a:r>
              <a:rPr lang="fr-BE" altLang="fr-FR" sz="2400" dirty="0">
                <a:solidFill>
                  <a:schemeClr val="tx1"/>
                </a:solidFill>
                <a:latin typeface="Lucida Sans Unicode" charset="0"/>
                <a:ea typeface="Lucida Sans Unicode" charset="0"/>
                <a:cs typeface="Lucida Sans Unicode" charset="0"/>
              </a:rPr>
              <a:t> mai 2019 (</a:t>
            </a:r>
            <a:r>
              <a:rPr lang="fr-BE" altLang="fr-FR" sz="2400" b="1" dirty="0">
                <a:solidFill>
                  <a:schemeClr val="tx1"/>
                </a:solidFill>
                <a:latin typeface="Lucida Sans Unicode" charset="0"/>
                <a:ea typeface="Lucida Sans Unicode" charset="0"/>
                <a:cs typeface="Lucida Sans Unicode" charset="0"/>
              </a:rPr>
              <a:t>B</a:t>
            </a:r>
            <a:r>
              <a:rPr lang="fr-BE" altLang="fr-FR" sz="2400" dirty="0">
                <a:solidFill>
                  <a:schemeClr val="tx1"/>
                </a:solidFill>
                <a:latin typeface="Lucida Sans Unicode" charset="0"/>
                <a:ea typeface="Lucida Sans Unicode" charset="0"/>
                <a:cs typeface="Lucida Sans Unicode" charset="0"/>
              </a:rPr>
              <a:t>)</a:t>
            </a:r>
          </a:p>
          <a:p>
            <a:pPr lvl="1" algn="just">
              <a:buFont typeface="Arial" charset="0"/>
              <a:buChar char="•"/>
            </a:pPr>
            <a:r>
              <a:rPr lang="fr-BE" altLang="fr-FR" sz="2400" dirty="0">
                <a:solidFill>
                  <a:schemeClr val="tx1"/>
                </a:solidFill>
                <a:latin typeface="Lucida Sans Unicode" charset="0"/>
                <a:ea typeface="Lucida Sans Unicode" charset="0"/>
                <a:cs typeface="Lucida Sans Unicode" charset="0"/>
              </a:rPr>
              <a:t>1</a:t>
            </a:r>
            <a:r>
              <a:rPr lang="fr-BE" altLang="fr-FR" sz="2400" baseline="30000" dirty="0">
                <a:solidFill>
                  <a:schemeClr val="tx1"/>
                </a:solidFill>
                <a:latin typeface="Lucida Sans Unicode" charset="0"/>
                <a:ea typeface="Lucida Sans Unicode" charset="0"/>
                <a:cs typeface="Lucida Sans Unicode" charset="0"/>
              </a:rPr>
              <a:t>er</a:t>
            </a:r>
            <a:r>
              <a:rPr lang="fr-BE" altLang="fr-FR" sz="2400" dirty="0">
                <a:solidFill>
                  <a:schemeClr val="tx1"/>
                </a:solidFill>
                <a:latin typeface="Lucida Sans Unicode" charset="0"/>
                <a:ea typeface="Lucida Sans Unicode" charset="0"/>
                <a:cs typeface="Lucida Sans Unicode" charset="0"/>
              </a:rPr>
              <a:t> janvier 2020 (</a:t>
            </a:r>
            <a:r>
              <a:rPr lang="fr-BE" altLang="fr-FR" sz="2400" b="1" dirty="0">
                <a:solidFill>
                  <a:schemeClr val="tx1"/>
                </a:solidFill>
                <a:latin typeface="Lucida Sans Unicode" charset="0"/>
                <a:ea typeface="Lucida Sans Unicode" charset="0"/>
                <a:cs typeface="Lucida Sans Unicode" charset="0"/>
              </a:rPr>
              <a:t>C</a:t>
            </a:r>
            <a:r>
              <a:rPr lang="fr-BE" altLang="fr-FR" sz="2400" dirty="0">
                <a:solidFill>
                  <a:schemeClr val="tx1"/>
                </a:solidFill>
                <a:latin typeface="Lucida Sans Unicode" charset="0"/>
                <a:ea typeface="Lucida Sans Unicode" charset="0"/>
                <a:cs typeface="Lucida Sans Unicode" charset="0"/>
              </a:rPr>
              <a:t>)</a:t>
            </a:r>
          </a:p>
          <a:p>
            <a:pPr lvl="1" algn="just">
              <a:buFont typeface="Arial" charset="0"/>
              <a:buChar char="•"/>
            </a:pPr>
            <a:r>
              <a:rPr lang="fr-BE" altLang="fr-FR" sz="2400" dirty="0">
                <a:solidFill>
                  <a:schemeClr val="tx1"/>
                </a:solidFill>
                <a:latin typeface="Lucida Sans Unicode" charset="0"/>
                <a:ea typeface="Lucida Sans Unicode" charset="0"/>
                <a:cs typeface="Lucida Sans Unicode" charset="0"/>
              </a:rPr>
              <a:t>1</a:t>
            </a:r>
            <a:r>
              <a:rPr lang="fr-BE" altLang="fr-FR" sz="2400" baseline="30000" dirty="0">
                <a:solidFill>
                  <a:schemeClr val="tx1"/>
                </a:solidFill>
                <a:latin typeface="Lucida Sans Unicode" charset="0"/>
                <a:ea typeface="Lucida Sans Unicode" charset="0"/>
                <a:cs typeface="Lucida Sans Unicode" charset="0"/>
              </a:rPr>
              <a:t>er</a:t>
            </a:r>
            <a:r>
              <a:rPr lang="fr-BE" altLang="fr-FR" sz="2400" dirty="0">
                <a:solidFill>
                  <a:schemeClr val="tx1"/>
                </a:solidFill>
                <a:latin typeface="Lucida Sans Unicode" charset="0"/>
                <a:ea typeface="Lucida Sans Unicode" charset="0"/>
                <a:cs typeface="Lucida Sans Unicode" charset="0"/>
              </a:rPr>
              <a:t> janvier 2024 (</a:t>
            </a:r>
            <a:r>
              <a:rPr lang="fr-BE" altLang="fr-FR" sz="2400" b="1" dirty="0">
                <a:solidFill>
                  <a:schemeClr val="tx1"/>
                </a:solidFill>
                <a:latin typeface="Lucida Sans Unicode" charset="0"/>
                <a:ea typeface="Lucida Sans Unicode" charset="0"/>
                <a:cs typeface="Lucida Sans Unicode" charset="0"/>
              </a:rPr>
              <a:t>D</a:t>
            </a:r>
            <a:r>
              <a:rPr lang="fr-BE" altLang="fr-FR" sz="2400" dirty="0">
                <a:solidFill>
                  <a:schemeClr val="tx1"/>
                </a:solidFill>
                <a:latin typeface="Lucida Sans Unicode" charset="0"/>
                <a:ea typeface="Lucida Sans Unicode" charset="0"/>
                <a:cs typeface="Lucida Sans Unicode" charset="0"/>
              </a:rPr>
              <a:t>)</a:t>
            </a:r>
          </a:p>
        </p:txBody>
      </p:sp>
      <p:sp>
        <p:nvSpPr>
          <p:cNvPr id="8" name="Espace réservé du pied de page 7">
            <a:extLst>
              <a:ext uri="{FF2B5EF4-FFF2-40B4-BE49-F238E27FC236}">
                <a16:creationId xmlns:a16="http://schemas.microsoft.com/office/drawing/2014/main" id="{15EBD957-C69E-4BBD-8DBB-84492C6019B8}"/>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89A390AE-B0E7-40E8-925C-5F01940ACF93}"/>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88C6C985-89E1-4E88-8E6D-CA76E3F6CB2D}"/>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861504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ADCC00FA-AAEB-41B3-B3C7-C9D56E32C421}"/>
              </a:ext>
            </a:extLst>
          </p:cNvPr>
          <p:cNvSpPr>
            <a:spLocks noGrp="1"/>
          </p:cNvSpPr>
          <p:nvPr>
            <p:ph type="title"/>
          </p:nvPr>
        </p:nvSpPr>
        <p:spPr>
          <a:xfrm>
            <a:off x="838200" y="1181100"/>
            <a:ext cx="10515600" cy="509588"/>
          </a:xfrm>
        </p:spPr>
        <p:txBody>
          <a:bodyPr>
            <a:normAutofit fontScale="90000"/>
          </a:bodyPr>
          <a:lstStyle/>
          <a:p>
            <a:r>
              <a:rPr lang="fr-FR" sz="3600" b="1" dirty="0">
                <a:solidFill>
                  <a:srgbClr val="FF0000"/>
                </a:solidFill>
              </a:rPr>
              <a:t>Ce qui change</a:t>
            </a:r>
            <a:endParaRPr lang="fr-BE" sz="3600" b="1" dirty="0">
              <a:solidFill>
                <a:srgbClr val="FF0000"/>
              </a:solidFill>
            </a:endParaRPr>
          </a:p>
        </p:txBody>
      </p:sp>
      <p:sp>
        <p:nvSpPr>
          <p:cNvPr id="5123" name="Espace réservé du texte 2"/>
          <p:cNvSpPr>
            <a:spLocks noGrp="1"/>
          </p:cNvSpPr>
          <p:nvPr>
            <p:ph idx="1"/>
          </p:nvPr>
        </p:nvSpPr>
        <p:spPr/>
        <p:txBody>
          <a:bodyPr>
            <a:normAutofit fontScale="92500" lnSpcReduction="20000"/>
          </a:bodyPr>
          <a:lstStyle/>
          <a:p>
            <a:r>
              <a:rPr lang="fr-FR" altLang="fr-FR" sz="2400" dirty="0"/>
              <a:t>Souplesse de la SRL : SA de substitution </a:t>
            </a:r>
          </a:p>
          <a:p>
            <a:pPr lvl="1"/>
            <a:r>
              <a:rPr lang="fr-FR" altLang="fr-FR" sz="1800" dirty="0"/>
              <a:t>Régime de la cession de titres</a:t>
            </a:r>
          </a:p>
          <a:p>
            <a:pPr lvl="1"/>
            <a:r>
              <a:rPr lang="fr-FR" altLang="fr-FR" sz="1800" dirty="0"/>
              <a:t>Émission de titre à géométrie variable</a:t>
            </a:r>
          </a:p>
          <a:p>
            <a:pPr lvl="1"/>
            <a:r>
              <a:rPr lang="fr-FR" altLang="fr-FR" sz="1800" dirty="0"/>
              <a:t>….</a:t>
            </a:r>
          </a:p>
          <a:p>
            <a:pPr lvl="1"/>
            <a:endParaRPr lang="fr-FR" altLang="fr-FR" sz="1800" dirty="0"/>
          </a:p>
          <a:p>
            <a:r>
              <a:rPr lang="fr-FR" altLang="fr-FR" sz="2400" dirty="0"/>
              <a:t>Suppression du capital </a:t>
            </a:r>
          </a:p>
          <a:p>
            <a:pPr lvl="1"/>
            <a:r>
              <a:rPr lang="fr-FR" altLang="fr-FR" sz="1800" dirty="0"/>
              <a:t>Opération sur les fonds propres sans modifications des statuts; </a:t>
            </a:r>
          </a:p>
          <a:p>
            <a:pPr lvl="1"/>
            <a:r>
              <a:rPr lang="fr-FR" altLang="fr-FR" sz="1800" dirty="0"/>
              <a:t>Capital comme référentiel : sonnette d’alarme (actif net négatif)</a:t>
            </a:r>
          </a:p>
          <a:p>
            <a:pPr lvl="1"/>
            <a:r>
              <a:rPr lang="fr-FR" altLang="fr-FR" sz="1800" dirty="0"/>
              <a:t>Apport en industrie</a:t>
            </a:r>
          </a:p>
          <a:p>
            <a:pPr lvl="2"/>
            <a:r>
              <a:rPr lang="fr-FR" altLang="fr-FR" sz="1600" dirty="0"/>
              <a:t>Procédure à respecter (réviseur, rapport)</a:t>
            </a:r>
          </a:p>
          <a:p>
            <a:pPr lvl="2"/>
            <a:r>
              <a:rPr lang="fr-BE" altLang="fr-FR" sz="1600" dirty="0"/>
              <a:t>Contrepartie ne sera pas du capital </a:t>
            </a:r>
            <a:r>
              <a:rPr lang="fr-BE" altLang="fr-FR" sz="1600" dirty="0" err="1"/>
              <a:t>fisca</a:t>
            </a:r>
            <a:endParaRPr lang="fr-BE" altLang="fr-FR" sz="1600" dirty="0"/>
          </a:p>
          <a:p>
            <a:pPr lvl="1"/>
            <a:r>
              <a:rPr lang="fr-BE" altLang="fr-FR" sz="1800" dirty="0"/>
              <a:t>Contenu légal du plan financier</a:t>
            </a:r>
          </a:p>
          <a:p>
            <a:pPr lvl="2"/>
            <a:endParaRPr lang="fr-BE" altLang="fr-FR" sz="1600" dirty="0"/>
          </a:p>
          <a:p>
            <a:r>
              <a:rPr lang="fr-BE" altLang="fr-FR" sz="2400" dirty="0"/>
              <a:t>Distribution</a:t>
            </a:r>
          </a:p>
          <a:p>
            <a:pPr lvl="1"/>
            <a:r>
              <a:rPr lang="fr-BE" altLang="fr-FR" sz="1800" dirty="0"/>
              <a:t>Tous les fonds propres sont distribuables</a:t>
            </a:r>
          </a:p>
          <a:p>
            <a:pPr lvl="1"/>
            <a:r>
              <a:rPr lang="fr-BE" altLang="fr-FR" sz="1800" dirty="0"/>
              <a:t>Test de solvabilité &amp; de liquidité</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40</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SPRL &amp; SRL : ce qui change (vraiment)? </a:t>
            </a:r>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2B29E47A-536F-4B5F-8CCF-B149C002A717}"/>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7EAD6690-E50F-4CF3-BCA2-0398B373BB1E}"/>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08DA4906-311A-485C-87FA-CD7AFDE0A385}"/>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24716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ADCC00FA-AAEB-41B3-B3C7-C9D56E32C421}"/>
              </a:ext>
            </a:extLst>
          </p:cNvPr>
          <p:cNvSpPr>
            <a:spLocks noGrp="1"/>
          </p:cNvSpPr>
          <p:nvPr>
            <p:ph type="title"/>
          </p:nvPr>
        </p:nvSpPr>
        <p:spPr>
          <a:xfrm>
            <a:off x="838200" y="1181100"/>
            <a:ext cx="10515600" cy="509588"/>
          </a:xfrm>
        </p:spPr>
        <p:txBody>
          <a:bodyPr>
            <a:normAutofit fontScale="90000"/>
          </a:bodyPr>
          <a:lstStyle/>
          <a:p>
            <a:r>
              <a:rPr lang="fr-FR" sz="3600" b="1" dirty="0">
                <a:solidFill>
                  <a:srgbClr val="FF0000"/>
                </a:solidFill>
              </a:rPr>
              <a:t>Ce qui change</a:t>
            </a:r>
            <a:endParaRPr lang="fr-BE" sz="3600" b="1" dirty="0">
              <a:solidFill>
                <a:srgbClr val="FF0000"/>
              </a:solidFill>
            </a:endParaRPr>
          </a:p>
        </p:txBody>
      </p:sp>
      <p:sp>
        <p:nvSpPr>
          <p:cNvPr id="5123" name="Espace réservé du texte 2"/>
          <p:cNvSpPr>
            <a:spLocks noGrp="1"/>
          </p:cNvSpPr>
          <p:nvPr>
            <p:ph idx="1"/>
          </p:nvPr>
        </p:nvSpPr>
        <p:spPr/>
        <p:txBody>
          <a:bodyPr>
            <a:normAutofit/>
          </a:bodyPr>
          <a:lstStyle/>
          <a:p>
            <a:r>
              <a:rPr lang="fr-FR" altLang="fr-FR" dirty="0"/>
              <a:t>Contrôle des apports en nature</a:t>
            </a:r>
          </a:p>
          <a:p>
            <a:pPr lvl="1"/>
            <a:r>
              <a:rPr lang="fr-FR" altLang="fr-FR" dirty="0"/>
              <a:t>Formalisme contraignant (rapport)</a:t>
            </a:r>
          </a:p>
          <a:p>
            <a:pPr lvl="1"/>
            <a:r>
              <a:rPr lang="fr-FR" altLang="fr-FR" dirty="0"/>
              <a:t>Disparition du quasi-apports</a:t>
            </a:r>
          </a:p>
          <a:p>
            <a:r>
              <a:rPr lang="fr-FR" altLang="fr-FR" dirty="0"/>
              <a:t>Démission à charge du patrimoine </a:t>
            </a:r>
            <a:r>
              <a:rPr lang="fr-FR" altLang="fr-FR" sz="1800" dirty="0"/>
              <a:t>(article 5:154 CSA)</a:t>
            </a:r>
          </a:p>
          <a:p>
            <a:pPr lvl="1"/>
            <a:r>
              <a:rPr lang="fr-FR" altLang="fr-FR" dirty="0"/>
              <a:t>Les statuts peuvent prévoir que les actionnaires ont le droit de démissionner de la société à charge de son patrimoine</a:t>
            </a:r>
          </a:p>
          <a:p>
            <a:pPr lvl="1"/>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41</a:t>
            </a:fld>
            <a:endParaRPr lang="fr-FR" altLang="fr-FR" dirty="0"/>
          </a:p>
        </p:txBody>
      </p:sp>
      <p:sp>
        <p:nvSpPr>
          <p:cNvPr id="7" name="Titre 1">
            <a:extLst>
              <a:ext uri="{FF2B5EF4-FFF2-40B4-BE49-F238E27FC236}">
                <a16:creationId xmlns:a16="http://schemas.microsoft.com/office/drawing/2014/main" id="{CDED7363-A585-4850-97AF-347BC73C2B51}"/>
              </a:ext>
            </a:extLst>
          </p:cNvPr>
          <p:cNvSpPr txBox="1">
            <a:spLocks/>
          </p:cNvSpPr>
          <p:nvPr/>
        </p:nvSpPr>
        <p:spPr bwMode="auto">
          <a:xfrm>
            <a:off x="846138" y="217488"/>
            <a:ext cx="8999537" cy="1066800"/>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rgbClr val="EC008C"/>
                </a:solidFill>
                <a:latin typeface="+mj-lt"/>
                <a:ea typeface="+mj-ea"/>
                <a:cs typeface="+mj-cs"/>
              </a:defRPr>
            </a:lvl1pPr>
          </a:lstStyle>
          <a:p>
            <a:r>
              <a:rPr lang="fr-FR" sz="3600" b="1" u="sng" dirty="0">
                <a:solidFill>
                  <a:schemeClr val="tx1"/>
                </a:solidFill>
              </a:rPr>
              <a:t>SPRL &amp; SRL : ce qui change (vraiment)? </a:t>
            </a:r>
            <a:endParaRPr lang="fr-BE" sz="3600" b="1" u="sng" dirty="0">
              <a:solidFill>
                <a:schemeClr val="tx1"/>
              </a:solidFill>
            </a:endParaRPr>
          </a:p>
        </p:txBody>
      </p:sp>
      <p:sp>
        <p:nvSpPr>
          <p:cNvPr id="6" name="Espace réservé du pied de page 5">
            <a:extLst>
              <a:ext uri="{FF2B5EF4-FFF2-40B4-BE49-F238E27FC236}">
                <a16:creationId xmlns:a16="http://schemas.microsoft.com/office/drawing/2014/main" id="{2B29E47A-536F-4B5F-8CCF-B149C002A717}"/>
              </a:ext>
            </a:extLst>
          </p:cNvPr>
          <p:cNvSpPr>
            <a:spLocks noGrp="1"/>
          </p:cNvSpPr>
          <p:nvPr>
            <p:ph type="ftr" sz="quarter" idx="11"/>
          </p:nvPr>
        </p:nvSpPr>
        <p:spPr/>
        <p:txBody>
          <a:bodyPr/>
          <a:lstStyle/>
          <a:p>
            <a:r>
              <a:rPr lang="fr-FR"/>
              <a:t>CBCEC - CSA - 13 décembre 2019</a:t>
            </a:r>
            <a:endParaRPr lang="fr-BE"/>
          </a:p>
        </p:txBody>
      </p:sp>
      <p:cxnSp>
        <p:nvCxnSpPr>
          <p:cNvPr id="10" name="Connecteur droit 9">
            <a:extLst>
              <a:ext uri="{FF2B5EF4-FFF2-40B4-BE49-F238E27FC236}">
                <a16:creationId xmlns:a16="http://schemas.microsoft.com/office/drawing/2014/main" id="{7EAD6690-E50F-4CF3-BCA2-0398B373BB1E}"/>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08DA4906-311A-485C-87FA-CD7AFDE0A385}"/>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6472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42</a:t>
            </a:fld>
            <a:endParaRPr lang="fr-FR" altLang="fr-FR" dirty="0"/>
          </a:p>
        </p:txBody>
      </p:sp>
      <p:cxnSp>
        <p:nvCxnSpPr>
          <p:cNvPr id="10" name="Connecteur droit 9">
            <a:extLst>
              <a:ext uri="{FF2B5EF4-FFF2-40B4-BE49-F238E27FC236}">
                <a16:creationId xmlns:a16="http://schemas.microsoft.com/office/drawing/2014/main" id="{7EAD6690-E50F-4CF3-BCA2-0398B373BB1E}"/>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1" name="Connecteur droit 10">
            <a:extLst>
              <a:ext uri="{FF2B5EF4-FFF2-40B4-BE49-F238E27FC236}">
                <a16:creationId xmlns:a16="http://schemas.microsoft.com/office/drawing/2014/main" id="{08DA4906-311A-485C-87FA-CD7AFDE0A385}"/>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15" name="Google Shape;361;p44">
            <a:extLst>
              <a:ext uri="{FF2B5EF4-FFF2-40B4-BE49-F238E27FC236}">
                <a16:creationId xmlns:a16="http://schemas.microsoft.com/office/drawing/2014/main" id="{EC2C8F91-C5E1-4564-A350-C6C401BC6CFD}"/>
              </a:ext>
            </a:extLst>
          </p:cNvPr>
          <p:cNvSpPr txBox="1">
            <a:spLocks/>
          </p:cNvSpPr>
          <p:nvPr/>
        </p:nvSpPr>
        <p:spPr>
          <a:xfrm>
            <a:off x="997500" y="1340171"/>
            <a:ext cx="2808000" cy="704116"/>
          </a:xfrm>
          <a:prstGeom prst="rect">
            <a:avLst/>
          </a:prstGeom>
        </p:spPr>
        <p:txBody>
          <a:bodyPr spcFirstLastPara="1" vert="horz" wrap="square"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fr-FR" sz="1600" b="1" dirty="0"/>
          </a:p>
          <a:p>
            <a:pPr marL="0" indent="0">
              <a:spcBef>
                <a:spcPts val="0"/>
              </a:spcBef>
              <a:buFont typeface="Arial" panose="020B0604020202020204" pitchFamily="34" charset="0"/>
              <a:buNone/>
            </a:pPr>
            <a:r>
              <a:rPr lang="fr-FR" sz="1600" b="1" dirty="0"/>
              <a:t>Restons connectés : </a:t>
            </a:r>
          </a:p>
          <a:p>
            <a:pPr marL="0" indent="0">
              <a:spcBef>
                <a:spcPts val="0"/>
              </a:spcBef>
              <a:buFont typeface="Arial" panose="020B0604020202020204" pitchFamily="34" charset="0"/>
              <a:buNone/>
            </a:pPr>
            <a:endParaRPr lang="fr-FR" sz="1600" b="1" dirty="0"/>
          </a:p>
          <a:p>
            <a:pPr marL="0" indent="0">
              <a:spcBef>
                <a:spcPts val="0"/>
              </a:spcBef>
              <a:buFont typeface="Arial" panose="020B0604020202020204" pitchFamily="34" charset="0"/>
              <a:buNone/>
            </a:pPr>
            <a:endParaRPr lang="fr-FR" sz="1600" b="1" dirty="0"/>
          </a:p>
          <a:p>
            <a:pPr marL="0" indent="0">
              <a:spcBef>
                <a:spcPts val="0"/>
              </a:spcBef>
              <a:buFont typeface="Arial" panose="020B0604020202020204" pitchFamily="34" charset="0"/>
              <a:buNone/>
            </a:pPr>
            <a:endParaRPr lang="fr-FR" sz="1600" b="1" dirty="0"/>
          </a:p>
          <a:p>
            <a:pPr marL="0" indent="0">
              <a:spcBef>
                <a:spcPts val="0"/>
              </a:spcBef>
              <a:buFont typeface="Arial" panose="020B0604020202020204" pitchFamily="34" charset="0"/>
              <a:buNone/>
            </a:pPr>
            <a:endParaRPr lang="fr-FR" sz="1600" b="1" dirty="0"/>
          </a:p>
          <a:p>
            <a:pPr marL="0" indent="0">
              <a:spcBef>
                <a:spcPts val="0"/>
              </a:spcBef>
              <a:buFont typeface="Arial" panose="020B0604020202020204" pitchFamily="34" charset="0"/>
              <a:buNone/>
            </a:pPr>
            <a:endParaRPr lang="fr-FR" sz="1600" b="1" dirty="0"/>
          </a:p>
          <a:p>
            <a:pPr marL="0" indent="0">
              <a:spcBef>
                <a:spcPts val="0"/>
              </a:spcBef>
              <a:buFont typeface="Arial" panose="020B0604020202020204" pitchFamily="34" charset="0"/>
              <a:buNone/>
            </a:pPr>
            <a:endParaRPr lang="fr-FR" sz="1600" b="1" dirty="0"/>
          </a:p>
          <a:p>
            <a:pPr marL="0" indent="0">
              <a:spcBef>
                <a:spcPts val="0"/>
              </a:spcBef>
              <a:buFont typeface="Arial" panose="020B0604020202020204" pitchFamily="34" charset="0"/>
              <a:buNone/>
            </a:pPr>
            <a:endParaRPr lang="fr-FR" sz="1600" b="1" dirty="0"/>
          </a:p>
          <a:p>
            <a:pPr marL="0" indent="0">
              <a:spcBef>
                <a:spcPts val="0"/>
              </a:spcBef>
              <a:buFont typeface="Arial" panose="020B0604020202020204" pitchFamily="34" charset="0"/>
              <a:buNone/>
            </a:pPr>
            <a:endParaRPr lang="fr-FR" sz="1600" b="1" dirty="0"/>
          </a:p>
          <a:p>
            <a:pPr marL="0" indent="0">
              <a:spcBef>
                <a:spcPts val="0"/>
              </a:spcBef>
              <a:buFont typeface="Arial" panose="020B0604020202020204" pitchFamily="34" charset="0"/>
              <a:buNone/>
            </a:pPr>
            <a:endParaRPr lang="fr-FR" sz="1600" u="sng" dirty="0">
              <a:solidFill>
                <a:schemeClr val="hlink"/>
              </a:solidFill>
              <a:hlinkClick r:id="rId3"/>
            </a:endParaRPr>
          </a:p>
          <a:p>
            <a:pPr marL="0" indent="0">
              <a:spcBef>
                <a:spcPts val="0"/>
              </a:spcBef>
              <a:buFont typeface="Arial" panose="020B0604020202020204" pitchFamily="34" charset="0"/>
              <a:buNone/>
            </a:pPr>
            <a:endParaRPr lang="fr-FR" sz="1600" u="sng" dirty="0">
              <a:solidFill>
                <a:schemeClr val="hlink"/>
              </a:solidFill>
              <a:hlinkClick r:id="rId3"/>
            </a:endParaRPr>
          </a:p>
          <a:p>
            <a:pPr marL="0" indent="0">
              <a:spcBef>
                <a:spcPts val="0"/>
              </a:spcBef>
              <a:buFont typeface="Arial" panose="020B0604020202020204" pitchFamily="34" charset="0"/>
              <a:buNone/>
            </a:pPr>
            <a:endParaRPr lang="fr-FR" sz="1600" u="sng" dirty="0">
              <a:solidFill>
                <a:schemeClr val="hlink"/>
              </a:solidFill>
              <a:hlinkClick r:id="rId3"/>
            </a:endParaRPr>
          </a:p>
          <a:p>
            <a:pPr marL="0" indent="0">
              <a:spcBef>
                <a:spcPts val="0"/>
              </a:spcBef>
              <a:buFont typeface="Arial" panose="020B0604020202020204" pitchFamily="34" charset="0"/>
              <a:buNone/>
            </a:pPr>
            <a:endParaRPr lang="fr-FR" sz="1600" u="sng" dirty="0">
              <a:solidFill>
                <a:schemeClr val="hlink"/>
              </a:solidFill>
              <a:hlinkClick r:id="rId3"/>
            </a:endParaRPr>
          </a:p>
          <a:p>
            <a:pPr marL="0" indent="0">
              <a:spcBef>
                <a:spcPts val="0"/>
              </a:spcBef>
              <a:buFont typeface="Arial" panose="020B0604020202020204" pitchFamily="34" charset="0"/>
              <a:buNone/>
            </a:pPr>
            <a:endParaRPr lang="fr-FR" sz="1600" u="sng" dirty="0">
              <a:solidFill>
                <a:schemeClr val="hlink"/>
              </a:solidFill>
              <a:hlinkClick r:id="rId3"/>
            </a:endParaRPr>
          </a:p>
          <a:p>
            <a:pPr marL="0" indent="0">
              <a:spcBef>
                <a:spcPts val="0"/>
              </a:spcBef>
              <a:buFont typeface="Arial" panose="020B0604020202020204" pitchFamily="34" charset="0"/>
              <a:buNone/>
            </a:pPr>
            <a:endParaRPr lang="fr-FR" sz="1600" u="sng" dirty="0">
              <a:solidFill>
                <a:schemeClr val="hlink"/>
              </a:solidFill>
              <a:hlinkClick r:id="rId3"/>
            </a:endParaRPr>
          </a:p>
          <a:p>
            <a:pPr marL="0" indent="0">
              <a:spcBef>
                <a:spcPts val="0"/>
              </a:spcBef>
              <a:buFont typeface="Arial" panose="020B0604020202020204" pitchFamily="34" charset="0"/>
              <a:buNone/>
            </a:pPr>
            <a:endParaRPr lang="fr-FR" sz="1600" u="sng" dirty="0">
              <a:solidFill>
                <a:schemeClr val="hlink"/>
              </a:solidFill>
              <a:hlinkClick r:id="rId3"/>
            </a:endParaRPr>
          </a:p>
          <a:p>
            <a:pPr marL="0" indent="0">
              <a:spcBef>
                <a:spcPts val="0"/>
              </a:spcBef>
              <a:buFont typeface="Arial" panose="020B0604020202020204" pitchFamily="34" charset="0"/>
              <a:buNone/>
            </a:pPr>
            <a:endParaRPr lang="fr-FR" sz="1600" u="sng" dirty="0">
              <a:solidFill>
                <a:schemeClr val="hlink"/>
              </a:solidFill>
              <a:hlinkClick r:id="rId3"/>
            </a:endParaRPr>
          </a:p>
          <a:p>
            <a:pPr marL="0" indent="0">
              <a:spcBef>
                <a:spcPts val="0"/>
              </a:spcBef>
              <a:buFont typeface="Arial" panose="020B0604020202020204" pitchFamily="34" charset="0"/>
              <a:buNone/>
            </a:pPr>
            <a:endParaRPr lang="fr-FR" sz="1600" u="sng" dirty="0">
              <a:solidFill>
                <a:schemeClr val="hlink"/>
              </a:solidFill>
              <a:hlinkClick r:id="rId3"/>
            </a:endParaRPr>
          </a:p>
          <a:p>
            <a:pPr marL="0" indent="0">
              <a:spcBef>
                <a:spcPts val="0"/>
              </a:spcBef>
              <a:buFont typeface="Arial" panose="020B0604020202020204" pitchFamily="34" charset="0"/>
              <a:buNone/>
            </a:pPr>
            <a:endParaRPr lang="fr-FR" sz="1600" u="sng" dirty="0">
              <a:solidFill>
                <a:schemeClr val="hlink"/>
              </a:solidFill>
              <a:hlinkClick r:id="rId3"/>
            </a:endParaRPr>
          </a:p>
          <a:p>
            <a:pPr marL="0" indent="0">
              <a:spcBef>
                <a:spcPts val="0"/>
              </a:spcBef>
              <a:buFont typeface="Arial" panose="020B0604020202020204" pitchFamily="34" charset="0"/>
              <a:buNone/>
            </a:pPr>
            <a:r>
              <a:rPr lang="fr-FR" sz="1600" u="sng" dirty="0">
                <a:solidFill>
                  <a:schemeClr val="hlink"/>
                </a:solidFill>
                <a:hlinkClick r:id="rId3"/>
              </a:rPr>
              <a:t>f.ernotte@bls-avocats.be</a:t>
            </a:r>
            <a:endParaRPr lang="fr-FR" sz="3200" dirty="0"/>
          </a:p>
          <a:p>
            <a:pPr marL="0" indent="0">
              <a:spcBef>
                <a:spcPts val="0"/>
              </a:spcBef>
              <a:buFont typeface="Arial" panose="020B0604020202020204" pitchFamily="34" charset="0"/>
              <a:buNone/>
            </a:pPr>
            <a:r>
              <a:rPr lang="fr-FR" sz="1600" u="sng" dirty="0">
                <a:solidFill>
                  <a:schemeClr val="hlink"/>
                </a:solidFill>
                <a:hlinkClick r:id="rId4"/>
              </a:rPr>
              <a:t>www.florianernotte.be</a:t>
            </a:r>
            <a:r>
              <a:rPr lang="fr-FR" sz="1600" dirty="0"/>
              <a:t> </a:t>
            </a:r>
          </a:p>
        </p:txBody>
      </p:sp>
      <p:sp>
        <p:nvSpPr>
          <p:cNvPr id="16" name="Google Shape;362;p44">
            <a:extLst>
              <a:ext uri="{FF2B5EF4-FFF2-40B4-BE49-F238E27FC236}">
                <a16:creationId xmlns:a16="http://schemas.microsoft.com/office/drawing/2014/main" id="{22D0CA5B-14E3-430F-8C12-5D5B8675A989}"/>
              </a:ext>
            </a:extLst>
          </p:cNvPr>
          <p:cNvSpPr txBox="1">
            <a:spLocks/>
          </p:cNvSpPr>
          <p:nvPr/>
        </p:nvSpPr>
        <p:spPr>
          <a:xfrm>
            <a:off x="997500" y="555600"/>
            <a:ext cx="2808000" cy="755700"/>
          </a:xfrm>
          <a:prstGeom prst="rect">
            <a:avLst/>
          </a:prstGeom>
        </p:spPr>
        <p:txBody>
          <a:bodyPr spcFirstLastPara="1" vert="horz" wrap="square" lIns="91425" tIns="91425" rIns="91425" bIns="91425" rtlCol="0"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fr-BE" sz="3200" b="1" dirty="0"/>
              <a:t>Merci de votre attention</a:t>
            </a:r>
          </a:p>
        </p:txBody>
      </p:sp>
      <p:pic>
        <p:nvPicPr>
          <p:cNvPr id="17" name="Google Shape;363;p44" descr="Photo en contre-plongée du pont du Golden Gate Bridge sur un ciel bleu">
            <a:extLst>
              <a:ext uri="{FF2B5EF4-FFF2-40B4-BE49-F238E27FC236}">
                <a16:creationId xmlns:a16="http://schemas.microsoft.com/office/drawing/2014/main" id="{391DC840-6768-473B-B1EA-47B9FE7373A5}"/>
              </a:ext>
            </a:extLst>
          </p:cNvPr>
          <p:cNvPicPr preferRelativeResize="0"/>
          <p:nvPr/>
        </p:nvPicPr>
        <p:blipFill rotWithShape="1">
          <a:blip r:embed="rId5">
            <a:alphaModFix/>
          </a:blip>
          <a:srcRect l="19071" t="9" r="4853"/>
          <a:stretch/>
        </p:blipFill>
        <p:spPr>
          <a:xfrm>
            <a:off x="6096001" y="0"/>
            <a:ext cx="6096000" cy="6858000"/>
          </a:xfrm>
          <a:prstGeom prst="rect">
            <a:avLst/>
          </a:prstGeom>
          <a:noFill/>
          <a:ln>
            <a:noFill/>
          </a:ln>
        </p:spPr>
      </p:pic>
      <p:pic>
        <p:nvPicPr>
          <p:cNvPr id="19" name="Google Shape;365;p44">
            <a:extLst>
              <a:ext uri="{FF2B5EF4-FFF2-40B4-BE49-F238E27FC236}">
                <a16:creationId xmlns:a16="http://schemas.microsoft.com/office/drawing/2014/main" id="{8554F7A7-0411-4B1D-91B5-FA13EEC2B867}"/>
              </a:ext>
            </a:extLst>
          </p:cNvPr>
          <p:cNvPicPr preferRelativeResize="0"/>
          <p:nvPr/>
        </p:nvPicPr>
        <p:blipFill>
          <a:blip r:embed="rId6">
            <a:alphaModFix/>
          </a:blip>
          <a:stretch>
            <a:fillRect/>
          </a:stretch>
        </p:blipFill>
        <p:spPr>
          <a:xfrm>
            <a:off x="997491" y="2174691"/>
            <a:ext cx="600075" cy="600100"/>
          </a:xfrm>
          <a:prstGeom prst="rect">
            <a:avLst/>
          </a:prstGeom>
          <a:noFill/>
          <a:ln>
            <a:noFill/>
          </a:ln>
        </p:spPr>
      </p:pic>
      <p:sp>
        <p:nvSpPr>
          <p:cNvPr id="20" name="Google Shape;366;p44">
            <a:extLst>
              <a:ext uri="{FF2B5EF4-FFF2-40B4-BE49-F238E27FC236}">
                <a16:creationId xmlns:a16="http://schemas.microsoft.com/office/drawing/2014/main" id="{8414C0B1-96EB-42E6-AF14-E37CF0FF041E}"/>
              </a:ext>
            </a:extLst>
          </p:cNvPr>
          <p:cNvSpPr txBox="1"/>
          <p:nvPr/>
        </p:nvSpPr>
        <p:spPr>
          <a:xfrm>
            <a:off x="1745096" y="2276191"/>
            <a:ext cx="1329725" cy="498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fr" sz="1600" i="1" dirty="0"/>
              <a:t>@floernotte</a:t>
            </a:r>
            <a:endParaRPr sz="1600" i="1" dirty="0"/>
          </a:p>
        </p:txBody>
      </p:sp>
      <p:sp>
        <p:nvSpPr>
          <p:cNvPr id="21" name="Google Shape;367;p44">
            <a:extLst>
              <a:ext uri="{FF2B5EF4-FFF2-40B4-BE49-F238E27FC236}">
                <a16:creationId xmlns:a16="http://schemas.microsoft.com/office/drawing/2014/main" id="{48D986DC-1C00-49EB-B777-CF7F149ABE5D}"/>
              </a:ext>
            </a:extLst>
          </p:cNvPr>
          <p:cNvSpPr txBox="1"/>
          <p:nvPr/>
        </p:nvSpPr>
        <p:spPr>
          <a:xfrm>
            <a:off x="1724025" y="3060275"/>
            <a:ext cx="1928950" cy="315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sz="1600" i="1" dirty="0"/>
              <a:t>@Florian Ernotte</a:t>
            </a:r>
            <a:endParaRPr sz="1600" i="1" dirty="0"/>
          </a:p>
          <a:p>
            <a:pPr marL="0" lvl="0" indent="0" algn="l" rtl="0">
              <a:spcBef>
                <a:spcPts val="0"/>
              </a:spcBef>
              <a:spcAft>
                <a:spcPts val="0"/>
              </a:spcAft>
              <a:buNone/>
            </a:pPr>
            <a:endParaRPr sz="2400" dirty="0"/>
          </a:p>
        </p:txBody>
      </p:sp>
      <p:pic>
        <p:nvPicPr>
          <p:cNvPr id="22" name="Google Shape;368;p44">
            <a:extLst>
              <a:ext uri="{FF2B5EF4-FFF2-40B4-BE49-F238E27FC236}">
                <a16:creationId xmlns:a16="http://schemas.microsoft.com/office/drawing/2014/main" id="{5C74DB16-05B7-4451-84D6-4AA1B7815EF8}"/>
              </a:ext>
            </a:extLst>
          </p:cNvPr>
          <p:cNvPicPr preferRelativeResize="0"/>
          <p:nvPr/>
        </p:nvPicPr>
        <p:blipFill>
          <a:blip r:embed="rId7">
            <a:alphaModFix/>
          </a:blip>
          <a:stretch>
            <a:fillRect/>
          </a:stretch>
        </p:blipFill>
        <p:spPr>
          <a:xfrm>
            <a:off x="1023185" y="2943872"/>
            <a:ext cx="548700" cy="548700"/>
          </a:xfrm>
          <a:prstGeom prst="rect">
            <a:avLst/>
          </a:prstGeom>
          <a:noFill/>
          <a:ln>
            <a:noFill/>
          </a:ln>
        </p:spPr>
      </p:pic>
    </p:spTree>
    <p:extLst>
      <p:ext uri="{BB962C8B-B14F-4D97-AF65-F5344CB8AC3E}">
        <p14:creationId xmlns:p14="http://schemas.microsoft.com/office/powerpoint/2010/main" val="39471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0EF852B6-0F5E-4B65-9569-F5D8E58620E1}"/>
              </a:ext>
            </a:extLst>
          </p:cNvPr>
          <p:cNvSpPr>
            <a:spLocks noGrp="1"/>
          </p:cNvSpPr>
          <p:nvPr>
            <p:ph type="title"/>
          </p:nvPr>
        </p:nvSpPr>
        <p:spPr/>
        <p:txBody>
          <a:bodyPr/>
          <a:lstStyle/>
          <a:p>
            <a:r>
              <a:rPr lang="fr-FR" dirty="0"/>
              <a:t>Normes impératives</a:t>
            </a:r>
            <a:endParaRPr lang="fr-BE" dirty="0"/>
          </a:p>
        </p:txBody>
      </p:sp>
      <p:sp>
        <p:nvSpPr>
          <p:cNvPr id="5123" name="Espace réservé du texte 2"/>
          <p:cNvSpPr>
            <a:spLocks noGrp="1"/>
          </p:cNvSpPr>
          <p:nvPr>
            <p:ph idx="1"/>
          </p:nvPr>
        </p:nvSpPr>
        <p:spPr/>
        <p:txBody>
          <a:bodyPr>
            <a:normAutofit fontScale="92500" lnSpcReduction="20000"/>
          </a:bodyPr>
          <a:lstStyle/>
          <a:p>
            <a:pPr marL="0" indent="0">
              <a:buNone/>
            </a:pPr>
            <a:r>
              <a:rPr lang="fr-BE" altLang="fr-FR" dirty="0"/>
              <a:t>C. 1er janvier 2020</a:t>
            </a:r>
          </a:p>
          <a:p>
            <a:pPr marL="0" indent="0">
              <a:buNone/>
            </a:pPr>
            <a:r>
              <a:rPr lang="fr-BE" altLang="fr-FR" dirty="0"/>
              <a:t>C.1. Personnes morales dont la forme </a:t>
            </a:r>
            <a:r>
              <a:rPr lang="fr-BE" altLang="fr-FR" dirty="0">
                <a:solidFill>
                  <a:schemeClr val="accent6">
                    <a:lumMod val="75000"/>
                  </a:schemeClr>
                </a:solidFill>
              </a:rPr>
              <a:t>est maintenue</a:t>
            </a:r>
            <a:r>
              <a:rPr lang="fr-BE" altLang="fr-FR" dirty="0">
                <a:solidFill>
                  <a:srgbClr val="FF0000"/>
                </a:solidFill>
              </a:rPr>
              <a:t> </a:t>
            </a:r>
            <a:r>
              <a:rPr lang="mr-IN" altLang="fr-FR" dirty="0"/>
              <a:t>–</a:t>
            </a:r>
            <a:r>
              <a:rPr lang="fr-BE" altLang="fr-FR" dirty="0"/>
              <a:t> Application intégrale du CSA</a:t>
            </a:r>
          </a:p>
          <a:p>
            <a:r>
              <a:rPr lang="fr-BE" altLang="fr-FR" dirty="0"/>
              <a:t>Le CSA s’applique aux sociétés, association et fondations existantes à partir de cette date.</a:t>
            </a:r>
          </a:p>
          <a:p>
            <a:pPr lvl="1"/>
            <a:r>
              <a:rPr lang="fr-BE" altLang="fr-FR" dirty="0"/>
              <a:t>Les dispositions impératives deviennent applicables (même sans modification des statuts ; les clauses statutaires contraires aux dispositions impératives du CSA sont réputées non écrites)</a:t>
            </a:r>
          </a:p>
          <a:p>
            <a:pPr lvl="1"/>
            <a:r>
              <a:rPr lang="fr-BE" altLang="fr-FR" dirty="0"/>
              <a:t>Les dispositions supplétives deviennent applicables seulement si elles ne sont pas écartées par des clauses statutaires</a:t>
            </a:r>
          </a:p>
          <a:p>
            <a:r>
              <a:rPr lang="fr-BE" altLang="fr-FR" dirty="0"/>
              <a:t>NB: Les dénominations et abréviations de certaines formes de sociétés sont des dispositions impératives </a:t>
            </a:r>
            <a:r>
              <a:rPr lang="fr-BE" altLang="fr-FR" dirty="0">
                <a:sym typeface="Wingdings"/>
              </a:rPr>
              <a:t> même en l’absence de modification des statuts, ces nouvelles dénominations et abréviations s’appliqueront à partir du 1er janvier 2020</a:t>
            </a:r>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5</a:t>
            </a:fld>
            <a:endParaRPr lang="fr-FR" altLang="fr-FR" dirty="0"/>
          </a:p>
        </p:txBody>
      </p:sp>
      <p:sp>
        <p:nvSpPr>
          <p:cNvPr id="5" name="Espace réservé du pied de page 4">
            <a:extLst>
              <a:ext uri="{FF2B5EF4-FFF2-40B4-BE49-F238E27FC236}">
                <a16:creationId xmlns:a16="http://schemas.microsoft.com/office/drawing/2014/main" id="{BD23ED37-5F87-4686-AA8C-56AA1D667E0C}"/>
              </a:ext>
            </a:extLst>
          </p:cNvPr>
          <p:cNvSpPr>
            <a:spLocks noGrp="1"/>
          </p:cNvSpPr>
          <p:nvPr>
            <p:ph type="ftr" sz="quarter" idx="11"/>
          </p:nvPr>
        </p:nvSpPr>
        <p:spPr/>
        <p:txBody>
          <a:bodyPr/>
          <a:lstStyle/>
          <a:p>
            <a:r>
              <a:rPr lang="fr-FR"/>
              <a:t>CBCEC - CSA - 13 décembre 2019</a:t>
            </a:r>
            <a:endParaRPr lang="fr-BE"/>
          </a:p>
        </p:txBody>
      </p:sp>
      <p:cxnSp>
        <p:nvCxnSpPr>
          <p:cNvPr id="9" name="Connecteur droit 8">
            <a:extLst>
              <a:ext uri="{FF2B5EF4-FFF2-40B4-BE49-F238E27FC236}">
                <a16:creationId xmlns:a16="http://schemas.microsoft.com/office/drawing/2014/main" id="{C332BF44-5584-4048-AFCC-B1482268AD4C}"/>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0" name="Connecteur droit 9">
            <a:extLst>
              <a:ext uri="{FF2B5EF4-FFF2-40B4-BE49-F238E27FC236}">
                <a16:creationId xmlns:a16="http://schemas.microsoft.com/office/drawing/2014/main" id="{54203F1C-D83E-42FC-B819-7CECF91DE02C}"/>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6038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559DE482-E5A5-4376-B3F6-B8DAC5B99DF1}"/>
              </a:ext>
            </a:extLst>
          </p:cNvPr>
          <p:cNvSpPr>
            <a:spLocks noGrp="1"/>
          </p:cNvSpPr>
          <p:nvPr>
            <p:ph type="title"/>
          </p:nvPr>
        </p:nvSpPr>
        <p:spPr/>
        <p:txBody>
          <a:bodyPr/>
          <a:lstStyle/>
          <a:p>
            <a:r>
              <a:rPr lang="fr-FR" dirty="0"/>
              <a:t>Normes impératives</a:t>
            </a:r>
            <a:endParaRPr lang="fr-BE" dirty="0"/>
          </a:p>
        </p:txBody>
      </p:sp>
      <p:sp>
        <p:nvSpPr>
          <p:cNvPr id="5123" name="Espace réservé du texte 2"/>
          <p:cNvSpPr>
            <a:spLocks noGrp="1"/>
          </p:cNvSpPr>
          <p:nvPr>
            <p:ph idx="1"/>
          </p:nvPr>
        </p:nvSpPr>
        <p:spPr/>
        <p:txBody>
          <a:bodyPr>
            <a:normAutofit fontScale="92500" lnSpcReduction="20000"/>
          </a:bodyPr>
          <a:lstStyle/>
          <a:p>
            <a:pPr marL="0" indent="0">
              <a:buNone/>
            </a:pPr>
            <a:r>
              <a:rPr lang="fr-BE" altLang="fr-FR" dirty="0"/>
              <a:t>C. 1er janvier 2020</a:t>
            </a:r>
          </a:p>
          <a:p>
            <a:pPr marL="0" indent="0">
              <a:buNone/>
            </a:pPr>
            <a:r>
              <a:rPr lang="fr-BE" altLang="fr-FR" dirty="0"/>
              <a:t>C.1. Personnes morales dont la forme </a:t>
            </a:r>
            <a:r>
              <a:rPr lang="fr-BE" altLang="fr-FR" dirty="0">
                <a:solidFill>
                  <a:schemeClr val="accent6">
                    <a:lumMod val="75000"/>
                  </a:schemeClr>
                </a:solidFill>
              </a:rPr>
              <a:t>est maintenue</a:t>
            </a:r>
            <a:r>
              <a:rPr lang="fr-BE" altLang="fr-FR" dirty="0"/>
              <a:t> </a:t>
            </a:r>
            <a:r>
              <a:rPr lang="mr-IN" altLang="fr-FR" dirty="0"/>
              <a:t>–</a:t>
            </a:r>
            <a:r>
              <a:rPr lang="fr-BE" altLang="fr-FR" dirty="0"/>
              <a:t> Application intégrale du CSA</a:t>
            </a:r>
          </a:p>
          <a:p>
            <a:r>
              <a:rPr lang="fr-BE" altLang="fr-FR" dirty="0"/>
              <a:t>A partir du 1er janvier 2020 : les SPRL deviennent automatiquement des SRL, les SCRL des SC et les SCS des SCOMM</a:t>
            </a:r>
          </a:p>
          <a:p>
            <a:r>
              <a:rPr lang="fr-BE" altLang="fr-FR" dirty="0"/>
              <a:t>Quid du capital? A partir de cette date, la partie libérée du capital et la réserve légale sont converties de plein droit (et sans aucune formalité) en un compte de capitaux propres statutairement indisponible ; la partie non libérée du capital des société à responsabilité limitée sont convertis en un compte de capitaux propres « apports non appelés »</a:t>
            </a:r>
          </a:p>
          <a:p>
            <a:r>
              <a:rPr lang="fr-BE" altLang="fr-FR" dirty="0"/>
              <a:t>Le capital peuvent être rendus disponibles par une modification des statuts et pourront être distribués en respectant les conditions liées au test d’actif net et de liquidité</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6</a:t>
            </a:fld>
            <a:endParaRPr lang="fr-FR" altLang="fr-FR" dirty="0"/>
          </a:p>
        </p:txBody>
      </p:sp>
      <p:sp>
        <p:nvSpPr>
          <p:cNvPr id="5" name="Espace réservé du pied de page 4">
            <a:extLst>
              <a:ext uri="{FF2B5EF4-FFF2-40B4-BE49-F238E27FC236}">
                <a16:creationId xmlns:a16="http://schemas.microsoft.com/office/drawing/2014/main" id="{F79CA80C-3C59-4669-99EA-CDECA88C875B}"/>
              </a:ext>
            </a:extLst>
          </p:cNvPr>
          <p:cNvSpPr>
            <a:spLocks noGrp="1"/>
          </p:cNvSpPr>
          <p:nvPr>
            <p:ph type="ftr" sz="quarter" idx="11"/>
          </p:nvPr>
        </p:nvSpPr>
        <p:spPr/>
        <p:txBody>
          <a:bodyPr/>
          <a:lstStyle/>
          <a:p>
            <a:r>
              <a:rPr lang="fr-FR"/>
              <a:t>CBCEC - CSA - 13 décembre 2019</a:t>
            </a:r>
            <a:endParaRPr lang="fr-BE"/>
          </a:p>
        </p:txBody>
      </p:sp>
      <p:cxnSp>
        <p:nvCxnSpPr>
          <p:cNvPr id="9" name="Connecteur droit 8">
            <a:extLst>
              <a:ext uri="{FF2B5EF4-FFF2-40B4-BE49-F238E27FC236}">
                <a16:creationId xmlns:a16="http://schemas.microsoft.com/office/drawing/2014/main" id="{ABD6A57A-816D-4B06-B565-E088242D91D9}"/>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0" name="Connecteur droit 9">
            <a:extLst>
              <a:ext uri="{FF2B5EF4-FFF2-40B4-BE49-F238E27FC236}">
                <a16:creationId xmlns:a16="http://schemas.microsoft.com/office/drawing/2014/main" id="{900B331D-BE17-42D6-87A9-A4B14C2FD279}"/>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2439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D8523159-35F5-464D-BE8D-8EFBC853D020}"/>
              </a:ext>
            </a:extLst>
          </p:cNvPr>
          <p:cNvSpPr>
            <a:spLocks noGrp="1"/>
          </p:cNvSpPr>
          <p:nvPr>
            <p:ph type="title"/>
          </p:nvPr>
        </p:nvSpPr>
        <p:spPr/>
        <p:txBody>
          <a:bodyPr/>
          <a:lstStyle/>
          <a:p>
            <a:r>
              <a:rPr lang="fr-FR" dirty="0"/>
              <a:t>Normes impératives</a:t>
            </a:r>
            <a:endParaRPr lang="fr-BE" dirty="0"/>
          </a:p>
        </p:txBody>
      </p:sp>
      <p:sp>
        <p:nvSpPr>
          <p:cNvPr id="5123" name="Espace réservé du texte 2"/>
          <p:cNvSpPr>
            <a:spLocks noGrp="1"/>
          </p:cNvSpPr>
          <p:nvPr>
            <p:ph idx="1"/>
          </p:nvPr>
        </p:nvSpPr>
        <p:spPr/>
        <p:txBody>
          <a:bodyPr>
            <a:normAutofit fontScale="92500" lnSpcReduction="20000"/>
          </a:bodyPr>
          <a:lstStyle/>
          <a:p>
            <a:pPr marL="0" indent="0">
              <a:buNone/>
            </a:pPr>
            <a:r>
              <a:rPr lang="fr-BE" altLang="fr-FR" dirty="0"/>
              <a:t>C. 1er janvier 2020</a:t>
            </a:r>
          </a:p>
          <a:p>
            <a:pPr marL="0" indent="0">
              <a:buNone/>
            </a:pPr>
            <a:r>
              <a:rPr lang="fr-BE" altLang="fr-FR" dirty="0"/>
              <a:t>C.2. Personnes morales dont la forme est </a:t>
            </a:r>
            <a:r>
              <a:rPr lang="fr-BE" altLang="fr-FR" dirty="0">
                <a:solidFill>
                  <a:srgbClr val="FF0000"/>
                </a:solidFill>
              </a:rPr>
              <a:t>supprimée</a:t>
            </a:r>
            <a:r>
              <a:rPr lang="fr-BE" altLang="fr-FR" dirty="0"/>
              <a:t> </a:t>
            </a:r>
            <a:r>
              <a:rPr lang="mr-IN" altLang="fr-FR" dirty="0"/>
              <a:t>–</a:t>
            </a:r>
            <a:r>
              <a:rPr lang="fr-BE" altLang="fr-FR" dirty="0"/>
              <a:t> Application partielle du CSA</a:t>
            </a:r>
          </a:p>
          <a:p>
            <a:r>
              <a:rPr lang="fr-BE" altLang="fr-FR" dirty="0"/>
              <a:t>Pour les personnes morales existantes le 1er janvier 2020 dont la forme est supprimée par le CSA : tant qu’elles ne sont pas transformées, il sera fait application des dispositions impératives du CSA applicables à la forme de personne morale la plus proche:</a:t>
            </a:r>
          </a:p>
          <a:p>
            <a:pPr lvl="1"/>
            <a:r>
              <a:rPr lang="fr-BE" altLang="fr-FR" dirty="0"/>
              <a:t>SCA : SA avec administrateur unique</a:t>
            </a:r>
          </a:p>
          <a:p>
            <a:pPr lvl="1"/>
            <a:r>
              <a:rPr lang="fr-BE" altLang="fr-FR" dirty="0"/>
              <a:t>SCRI, GIE et société agricole sans commanditaire : SNC</a:t>
            </a:r>
          </a:p>
          <a:p>
            <a:pPr lvl="1"/>
            <a:r>
              <a:rPr lang="fr-BE" altLang="fr-FR" dirty="0"/>
              <a:t>SCRL qui ne correspondent pas à la nouvelle définition de la coopérative: SRL (sauf pour ce qui concerne les règles de résolution des conflits internes, les dispositions relatives au patrimoine de la société (livre 5, titre 5) et celles relatives à la démission et l’exclusion à charge du patrimoine social</a:t>
            </a:r>
          </a:p>
          <a:p>
            <a:pPr lvl="1"/>
            <a:r>
              <a:rPr lang="fr-BE" altLang="fr-FR" dirty="0"/>
              <a:t>Société agricole avec des associés commanditaires: SCOMM</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7</a:t>
            </a:fld>
            <a:endParaRPr lang="fr-FR" altLang="fr-FR" dirty="0"/>
          </a:p>
        </p:txBody>
      </p:sp>
      <p:sp>
        <p:nvSpPr>
          <p:cNvPr id="5" name="Espace réservé du pied de page 4">
            <a:extLst>
              <a:ext uri="{FF2B5EF4-FFF2-40B4-BE49-F238E27FC236}">
                <a16:creationId xmlns:a16="http://schemas.microsoft.com/office/drawing/2014/main" id="{88556DE0-B70A-4114-9224-EC2C90023D5A}"/>
              </a:ext>
            </a:extLst>
          </p:cNvPr>
          <p:cNvSpPr>
            <a:spLocks noGrp="1"/>
          </p:cNvSpPr>
          <p:nvPr>
            <p:ph type="ftr" sz="quarter" idx="11"/>
          </p:nvPr>
        </p:nvSpPr>
        <p:spPr/>
        <p:txBody>
          <a:bodyPr/>
          <a:lstStyle/>
          <a:p>
            <a:r>
              <a:rPr lang="fr-FR"/>
              <a:t>CBCEC - CSA - 13 décembre 2019</a:t>
            </a:r>
            <a:endParaRPr lang="fr-BE"/>
          </a:p>
        </p:txBody>
      </p:sp>
      <p:cxnSp>
        <p:nvCxnSpPr>
          <p:cNvPr id="9" name="Connecteur droit 8">
            <a:extLst>
              <a:ext uri="{FF2B5EF4-FFF2-40B4-BE49-F238E27FC236}">
                <a16:creationId xmlns:a16="http://schemas.microsoft.com/office/drawing/2014/main" id="{E612CE1B-D71E-40B1-ACBB-695CA5BE5003}"/>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0" name="Connecteur droit 9">
            <a:extLst>
              <a:ext uri="{FF2B5EF4-FFF2-40B4-BE49-F238E27FC236}">
                <a16:creationId xmlns:a16="http://schemas.microsoft.com/office/drawing/2014/main" id="{0D8FAC31-2954-4D88-8152-01B1F64ECC8E}"/>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0289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B5EC6B6C-7DCA-47B3-BF15-34AF7095E90F}"/>
              </a:ext>
            </a:extLst>
          </p:cNvPr>
          <p:cNvSpPr>
            <a:spLocks noGrp="1"/>
          </p:cNvSpPr>
          <p:nvPr>
            <p:ph type="title"/>
          </p:nvPr>
        </p:nvSpPr>
        <p:spPr/>
        <p:txBody>
          <a:bodyPr/>
          <a:lstStyle/>
          <a:p>
            <a:r>
              <a:rPr lang="fr-FR" dirty="0"/>
              <a:t>Normes impératives</a:t>
            </a:r>
            <a:endParaRPr lang="fr-BE" dirty="0"/>
          </a:p>
        </p:txBody>
      </p:sp>
      <p:sp>
        <p:nvSpPr>
          <p:cNvPr id="5123" name="Espace réservé du texte 2"/>
          <p:cNvSpPr>
            <a:spLocks noGrp="1"/>
          </p:cNvSpPr>
          <p:nvPr>
            <p:ph idx="1"/>
          </p:nvPr>
        </p:nvSpPr>
        <p:spPr/>
        <p:txBody>
          <a:bodyPr>
            <a:normAutofit fontScale="92500" lnSpcReduction="20000"/>
          </a:bodyPr>
          <a:lstStyle/>
          <a:p>
            <a:pPr marL="0" indent="0">
              <a:buNone/>
            </a:pPr>
            <a:r>
              <a:rPr lang="fr-BE" altLang="fr-FR" dirty="0"/>
              <a:t>C. 1er janvier 2020</a:t>
            </a:r>
          </a:p>
          <a:p>
            <a:pPr marL="0" indent="0">
              <a:buNone/>
            </a:pPr>
            <a:r>
              <a:rPr lang="fr-BE" altLang="fr-FR" dirty="0"/>
              <a:t>C.2. Personnes morales dont la forme est </a:t>
            </a:r>
            <a:r>
              <a:rPr lang="fr-BE" altLang="fr-FR" dirty="0">
                <a:solidFill>
                  <a:srgbClr val="FF0000"/>
                </a:solidFill>
              </a:rPr>
              <a:t>supprimée</a:t>
            </a:r>
            <a:r>
              <a:rPr lang="fr-BE" altLang="fr-FR" dirty="0"/>
              <a:t> </a:t>
            </a:r>
            <a:r>
              <a:rPr lang="mr-IN" altLang="fr-FR" dirty="0"/>
              <a:t>–</a:t>
            </a:r>
            <a:r>
              <a:rPr lang="fr-BE" altLang="fr-FR" dirty="0"/>
              <a:t> Application partielle du CSA</a:t>
            </a:r>
          </a:p>
          <a:p>
            <a:r>
              <a:rPr lang="fr-BE" altLang="fr-FR" dirty="0"/>
              <a:t>Pour le reste: pendant la période transitoire (1er janvier 2020 au 1er janvier 2024), ces sociétés restent régies par le Code des sociétés</a:t>
            </a:r>
          </a:p>
          <a:p>
            <a:endParaRPr lang="fr-BE" altLang="fr-FR" dirty="0"/>
          </a:p>
          <a:p>
            <a:r>
              <a:rPr lang="fr-BE" altLang="fr-FR" dirty="0">
                <a:sym typeface="Wingdings"/>
              </a:rPr>
              <a:t>Application des règles impératives du CSA uniquement et du Code des sociétés pour le surplus</a:t>
            </a:r>
          </a:p>
          <a:p>
            <a:endParaRPr lang="fr-BE" altLang="fr-FR" dirty="0">
              <a:sym typeface="Wingdings"/>
            </a:endParaRPr>
          </a:p>
          <a:p>
            <a:r>
              <a:rPr lang="fr-BE" altLang="fr-FR" dirty="0">
                <a:sym typeface="Wingdings"/>
              </a:rPr>
              <a:t>Les règles du CSA qui ne sont pas impératives deviennent applicables à partir de la modification des statuts de la société (et au plus tard le 1er janvier 2024)</a:t>
            </a:r>
            <a:endParaRPr lang="fr-BE" altLang="fr-FR" dirty="0"/>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8</a:t>
            </a:fld>
            <a:endParaRPr lang="fr-FR" altLang="fr-FR" dirty="0"/>
          </a:p>
        </p:txBody>
      </p:sp>
      <p:sp>
        <p:nvSpPr>
          <p:cNvPr id="5" name="Espace réservé du pied de page 4">
            <a:extLst>
              <a:ext uri="{FF2B5EF4-FFF2-40B4-BE49-F238E27FC236}">
                <a16:creationId xmlns:a16="http://schemas.microsoft.com/office/drawing/2014/main" id="{B20F17E0-2B87-4F4A-9CA5-A30662134271}"/>
              </a:ext>
            </a:extLst>
          </p:cNvPr>
          <p:cNvSpPr>
            <a:spLocks noGrp="1"/>
          </p:cNvSpPr>
          <p:nvPr>
            <p:ph type="ftr" sz="quarter" idx="11"/>
          </p:nvPr>
        </p:nvSpPr>
        <p:spPr/>
        <p:txBody>
          <a:bodyPr/>
          <a:lstStyle/>
          <a:p>
            <a:r>
              <a:rPr lang="fr-FR"/>
              <a:t>CBCEC - CSA - 13 décembre 2019</a:t>
            </a:r>
            <a:endParaRPr lang="fr-BE"/>
          </a:p>
        </p:txBody>
      </p:sp>
      <p:cxnSp>
        <p:nvCxnSpPr>
          <p:cNvPr id="9" name="Connecteur droit 8">
            <a:extLst>
              <a:ext uri="{FF2B5EF4-FFF2-40B4-BE49-F238E27FC236}">
                <a16:creationId xmlns:a16="http://schemas.microsoft.com/office/drawing/2014/main" id="{D84B5D1B-094B-44BF-B54C-85E2F8DFE52D}"/>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0" name="Connecteur droit 9">
            <a:extLst>
              <a:ext uri="{FF2B5EF4-FFF2-40B4-BE49-F238E27FC236}">
                <a16:creationId xmlns:a16="http://schemas.microsoft.com/office/drawing/2014/main" id="{41876908-E2D4-4DF4-9348-15634F69A186}"/>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3924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87882411-E1C6-4B72-897B-DCFA5D6C5F9D}"/>
              </a:ext>
            </a:extLst>
          </p:cNvPr>
          <p:cNvSpPr>
            <a:spLocks noGrp="1"/>
          </p:cNvSpPr>
          <p:nvPr>
            <p:ph type="title"/>
          </p:nvPr>
        </p:nvSpPr>
        <p:spPr/>
        <p:txBody>
          <a:bodyPr/>
          <a:lstStyle/>
          <a:p>
            <a:r>
              <a:rPr lang="fr-FR" dirty="0"/>
              <a:t>Normes impératives</a:t>
            </a:r>
            <a:endParaRPr lang="fr-BE" dirty="0"/>
          </a:p>
        </p:txBody>
      </p:sp>
      <p:sp>
        <p:nvSpPr>
          <p:cNvPr id="5123" name="Espace réservé du texte 2"/>
          <p:cNvSpPr>
            <a:spLocks noGrp="1"/>
          </p:cNvSpPr>
          <p:nvPr>
            <p:ph idx="1"/>
          </p:nvPr>
        </p:nvSpPr>
        <p:spPr/>
        <p:txBody>
          <a:bodyPr/>
          <a:lstStyle/>
          <a:p>
            <a:pPr marL="0" indent="0">
              <a:buNone/>
            </a:pPr>
            <a:r>
              <a:rPr lang="fr-BE" altLang="fr-FR" dirty="0"/>
              <a:t>C. 1er janvier 2020</a:t>
            </a:r>
          </a:p>
          <a:p>
            <a:pPr marL="0" indent="0">
              <a:buNone/>
            </a:pPr>
            <a:r>
              <a:rPr lang="fr-BE" altLang="fr-FR" dirty="0"/>
              <a:t>C.3. Dispositions impératives</a:t>
            </a:r>
          </a:p>
          <a:p>
            <a:endParaRPr lang="fr-BE" altLang="fr-FR" dirty="0"/>
          </a:p>
          <a:p>
            <a:r>
              <a:rPr lang="fr-BE" altLang="fr-FR" dirty="0"/>
              <a:t>Deux problèmes:</a:t>
            </a:r>
          </a:p>
          <a:p>
            <a:r>
              <a:rPr lang="fr-BE" altLang="fr-FR" dirty="0"/>
              <a:t>Comment savoir si une disposition est impérative?</a:t>
            </a:r>
          </a:p>
          <a:p>
            <a:r>
              <a:rPr lang="fr-BE" altLang="fr-FR" dirty="0"/>
              <a:t>Quid, pendant la période intermédiaire (1er janvier 2020 au 1er janvier 2024), des dispositions impératives du Code des sociétés qui sont supprimées ou adoucies par le CSA?</a:t>
            </a:r>
          </a:p>
        </p:txBody>
      </p:sp>
      <p:sp>
        <p:nvSpPr>
          <p:cNvPr id="5124" name="Espace réservé du numéro de diapositive 3"/>
          <p:cNvSpPr>
            <a:spLocks noGrp="1"/>
          </p:cNvSpPr>
          <p:nvPr>
            <p:ph type="sldNum" sz="quarter" idx="12"/>
          </p:nvPr>
        </p:nvSpPr>
        <p:spPr/>
        <p:txBody>
          <a:bodyPr/>
          <a:lstStyle>
            <a:lvl1pPr eaLnBrk="0" hangingPunct="0">
              <a:spcBef>
                <a:spcPct val="20000"/>
              </a:spcBef>
              <a:buChar char="•"/>
              <a:defRPr sz="2000">
                <a:solidFill>
                  <a:srgbClr val="5F5F5F"/>
                </a:solidFill>
                <a:latin typeface="Bariol Regular" pitchFamily="50" charset="0"/>
                <a:ea typeface="MS PGothic" pitchFamily="34" charset="-128"/>
              </a:defRPr>
            </a:lvl1pPr>
            <a:lvl2pPr marL="742950" indent="-285750" eaLnBrk="0" hangingPunct="0">
              <a:spcBef>
                <a:spcPts val="400"/>
              </a:spcBef>
              <a:spcAft>
                <a:spcPts val="400"/>
              </a:spcAft>
              <a:buChar char="•"/>
              <a:defRPr sz="1600">
                <a:solidFill>
                  <a:srgbClr val="5F5F5F"/>
                </a:solidFill>
                <a:latin typeface="Bariol Regular" pitchFamily="50" charset="0"/>
                <a:ea typeface="MS PGothic" pitchFamily="34" charset="-128"/>
              </a:defRPr>
            </a:lvl2pPr>
            <a:lvl3pPr marL="1143000" indent="-228600" eaLnBrk="0" hangingPunct="0">
              <a:spcBef>
                <a:spcPts val="400"/>
              </a:spcBef>
              <a:spcAft>
                <a:spcPts val="400"/>
              </a:spcAft>
              <a:buFont typeface="Wingdings" pitchFamily="2" charset="2"/>
              <a:buChar char="§"/>
              <a:defRPr sz="1400">
                <a:solidFill>
                  <a:srgbClr val="5F5F5F"/>
                </a:solidFill>
                <a:latin typeface="Bariol Regular" pitchFamily="50" charset="0"/>
                <a:ea typeface="MS PGothic" pitchFamily="34" charset="-128"/>
              </a:defRPr>
            </a:lvl3pPr>
            <a:lvl4pPr marL="16002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4pPr>
            <a:lvl5pPr marL="2057400" indent="-228600" eaLnBrk="0" hangingPunct="0">
              <a:spcBef>
                <a:spcPts val="400"/>
              </a:spcBef>
              <a:spcAft>
                <a:spcPts val="400"/>
              </a:spcAft>
              <a:buChar char="»"/>
              <a:defRPr sz="1400">
                <a:solidFill>
                  <a:srgbClr val="5F5F5F"/>
                </a:solidFill>
                <a:latin typeface="Bariol Regular" pitchFamily="50" charset="0"/>
                <a:ea typeface="MS PGothic" pitchFamily="34" charset="-128"/>
              </a:defRPr>
            </a:lvl5pPr>
            <a:lvl6pPr marL="25146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6pPr>
            <a:lvl7pPr marL="29718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7pPr>
            <a:lvl8pPr marL="34290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8pPr>
            <a:lvl9pPr marL="3886200" indent="-228600" eaLnBrk="0" fontAlgn="base" hangingPunct="0">
              <a:spcBef>
                <a:spcPts val="400"/>
              </a:spcBef>
              <a:spcAft>
                <a:spcPts val="400"/>
              </a:spcAft>
              <a:buChar char="»"/>
              <a:defRPr sz="1400">
                <a:solidFill>
                  <a:srgbClr val="5F5F5F"/>
                </a:solidFill>
                <a:latin typeface="Bariol Regular" pitchFamily="50" charset="0"/>
                <a:ea typeface="MS PGothic" pitchFamily="34" charset="-128"/>
              </a:defRPr>
            </a:lvl9pPr>
          </a:lstStyle>
          <a:p>
            <a:fld id="{A3638D26-A4A2-4FB0-835B-9FD04410311D}" type="slidenum">
              <a:rPr lang="fr-FR" altLang="fr-FR"/>
              <a:pPr/>
              <a:t>9</a:t>
            </a:fld>
            <a:endParaRPr lang="fr-FR" altLang="fr-FR" dirty="0"/>
          </a:p>
        </p:txBody>
      </p:sp>
      <p:sp>
        <p:nvSpPr>
          <p:cNvPr id="5" name="Espace réservé du pied de page 4">
            <a:extLst>
              <a:ext uri="{FF2B5EF4-FFF2-40B4-BE49-F238E27FC236}">
                <a16:creationId xmlns:a16="http://schemas.microsoft.com/office/drawing/2014/main" id="{D2CC5E33-ECB0-4FF7-B9D1-32A609270E93}"/>
              </a:ext>
            </a:extLst>
          </p:cNvPr>
          <p:cNvSpPr>
            <a:spLocks noGrp="1"/>
          </p:cNvSpPr>
          <p:nvPr>
            <p:ph type="ftr" sz="quarter" idx="11"/>
          </p:nvPr>
        </p:nvSpPr>
        <p:spPr/>
        <p:txBody>
          <a:bodyPr/>
          <a:lstStyle/>
          <a:p>
            <a:r>
              <a:rPr lang="fr-FR"/>
              <a:t>CBCEC - CSA - 13 décembre 2019</a:t>
            </a:r>
            <a:endParaRPr lang="fr-BE"/>
          </a:p>
        </p:txBody>
      </p:sp>
      <p:cxnSp>
        <p:nvCxnSpPr>
          <p:cNvPr id="9" name="Connecteur droit 8">
            <a:extLst>
              <a:ext uri="{FF2B5EF4-FFF2-40B4-BE49-F238E27FC236}">
                <a16:creationId xmlns:a16="http://schemas.microsoft.com/office/drawing/2014/main" id="{04FA8707-2760-4E1A-8B7E-C3128FD948E0}"/>
              </a:ext>
            </a:extLst>
          </p:cNvPr>
          <p:cNvCxnSpPr>
            <a:cxnSpLocks/>
          </p:cNvCxnSpPr>
          <p:nvPr/>
        </p:nvCxnSpPr>
        <p:spPr>
          <a:xfrm>
            <a:off x="408373" y="-284085"/>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10" name="Connecteur droit 9">
            <a:extLst>
              <a:ext uri="{FF2B5EF4-FFF2-40B4-BE49-F238E27FC236}">
                <a16:creationId xmlns:a16="http://schemas.microsoft.com/office/drawing/2014/main" id="{37D35DC9-35B1-4B94-9857-02D833393FF9}"/>
              </a:ext>
            </a:extLst>
          </p:cNvPr>
          <p:cNvCxnSpPr>
            <a:cxnSpLocks/>
          </p:cNvCxnSpPr>
          <p:nvPr/>
        </p:nvCxnSpPr>
        <p:spPr>
          <a:xfrm>
            <a:off x="631795" y="-163327"/>
            <a:ext cx="0" cy="735071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0716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76200"/>
      </a:spPr>
      <a:bodyPr/>
      <a:lstStyle/>
      <a:style>
        <a:lnRef idx="3">
          <a:schemeClr val="accent1"/>
        </a:lnRef>
        <a:fillRef idx="0">
          <a:schemeClr val="accent1"/>
        </a:fillRef>
        <a:effectRef idx="2">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4138</Words>
  <Application>Microsoft Office PowerPoint</Application>
  <PresentationFormat>Grand écran</PresentationFormat>
  <Paragraphs>526</Paragraphs>
  <Slides>42</Slides>
  <Notes>40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42</vt:i4>
      </vt:variant>
    </vt:vector>
  </HeadingPairs>
  <TitlesOfParts>
    <vt:vector size="49" baseType="lpstr">
      <vt:lpstr>Arial</vt:lpstr>
      <vt:lpstr>Bariol Regular</vt:lpstr>
      <vt:lpstr>Calibri</vt:lpstr>
      <vt:lpstr>Calibri Light</vt:lpstr>
      <vt:lpstr>Lucida Sans</vt:lpstr>
      <vt:lpstr>Lucida Sans Unicode</vt:lpstr>
      <vt:lpstr>Thème Office</vt:lpstr>
      <vt:lpstr>Le Code des Sociétés et des Associations (CSA)</vt:lpstr>
      <vt:lpstr>1.Normes impératives 2.Des différents types de titres dans la SRL 3.SPRL &amp; SRL : ce qui change (vraiment)?   </vt:lpstr>
      <vt:lpstr>Normes impératives</vt:lpstr>
      <vt:lpstr>Normes impératives</vt:lpstr>
      <vt:lpstr>Normes impératives</vt:lpstr>
      <vt:lpstr>Normes impératives</vt:lpstr>
      <vt:lpstr>Normes impératives</vt:lpstr>
      <vt:lpstr>Normes impératives</vt:lpstr>
      <vt:lpstr>Normes impératives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Ce qui change</vt:lpstr>
      <vt:lpstr>Ce qui change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CSA</dc:title>
  <dc:creator>Florian ERNOTTE - Bureau d'avocats BLS</dc:creator>
  <cp:lastModifiedBy>Florian ERNOTTE - Bureau d'avocats BLS</cp:lastModifiedBy>
  <cp:revision>25</cp:revision>
  <dcterms:created xsi:type="dcterms:W3CDTF">2019-12-11T20:23:54Z</dcterms:created>
  <dcterms:modified xsi:type="dcterms:W3CDTF">2019-12-12T20:43:18Z</dcterms:modified>
</cp:coreProperties>
</file>